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4"/>
  </p:sldMasterIdLst>
  <p:sldIdLst>
    <p:sldId id="256" r:id="rId5"/>
    <p:sldId id="261" r:id="rId6"/>
    <p:sldId id="258" r:id="rId7"/>
    <p:sldId id="272" r:id="rId8"/>
    <p:sldId id="259" r:id="rId9"/>
    <p:sldId id="278" r:id="rId10"/>
    <p:sldId id="280" r:id="rId11"/>
    <p:sldId id="276" r:id="rId12"/>
    <p:sldId id="271" r:id="rId13"/>
    <p:sldId id="268" r:id="rId14"/>
    <p:sldId id="270" r:id="rId15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E4DC63-3CE4-42D9-BE12-C23380323216}" v="1" dt="2021-03-03T10:59:01.625"/>
    <p1510:client id="{C7C18797-379C-484B-965F-4C14BF19115A}" v="18" dt="2021-03-03T10:47:37.1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8"/>
    <p:restoredTop sz="95588"/>
  </p:normalViewPr>
  <p:slideViewPr>
    <p:cSldViewPr snapToGrid="0" snapToObjects="1">
      <p:cViewPr varScale="1">
        <p:scale>
          <a:sx n="59" d="100"/>
          <a:sy n="59" d="100"/>
        </p:scale>
        <p:origin x="59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t C Read &lt;School of Psychology &amp; Computer Science&gt;" userId="9e14c9c7-5997-4efb-9f0f-9997bdca95aa" providerId="ADAL" clId="{41E4DC63-3CE4-42D9-BE12-C23380323216}"/>
    <pc:docChg chg="custSel modSld">
      <pc:chgData name="Janet C Read &lt;School of Psychology &amp; Computer Science&gt;" userId="9e14c9c7-5997-4efb-9f0f-9997bdca95aa" providerId="ADAL" clId="{41E4DC63-3CE4-42D9-BE12-C23380323216}" dt="2021-03-03T10:59:14.997" v="5" actId="1076"/>
      <pc:docMkLst>
        <pc:docMk/>
      </pc:docMkLst>
      <pc:sldChg chg="addSp delSp modSp">
        <pc:chgData name="Janet C Read &lt;School of Psychology &amp; Computer Science&gt;" userId="9e14c9c7-5997-4efb-9f0f-9997bdca95aa" providerId="ADAL" clId="{41E4DC63-3CE4-42D9-BE12-C23380323216}" dt="2021-03-03T10:59:14.997" v="5" actId="1076"/>
        <pc:sldMkLst>
          <pc:docMk/>
          <pc:sldMk cId="2470231826" sldId="276"/>
        </pc:sldMkLst>
        <pc:spChg chg="del">
          <ac:chgData name="Janet C Read &lt;School of Psychology &amp; Computer Science&gt;" userId="9e14c9c7-5997-4efb-9f0f-9997bdca95aa" providerId="ADAL" clId="{41E4DC63-3CE4-42D9-BE12-C23380323216}" dt="2021-03-03T10:57:51.535" v="0" actId="478"/>
          <ac:spMkLst>
            <pc:docMk/>
            <pc:sldMk cId="2470231826" sldId="276"/>
            <ac:spMk id="5" creationId="{319C530F-F167-4A2A-9FF1-325B3BD9EE5F}"/>
          </ac:spMkLst>
        </pc:spChg>
        <pc:picChg chg="add mod">
          <ac:chgData name="Janet C Read &lt;School of Psychology &amp; Computer Science&gt;" userId="9e14c9c7-5997-4efb-9f0f-9997bdca95aa" providerId="ADAL" clId="{41E4DC63-3CE4-42D9-BE12-C23380323216}" dt="2021-03-03T10:59:14.997" v="5" actId="1076"/>
          <ac:picMkLst>
            <pc:docMk/>
            <pc:sldMk cId="2470231826" sldId="276"/>
            <ac:picMk id="4" creationId="{9A3638F4-DFAE-4B40-A4B9-39D9922B62D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2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7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6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5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9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9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1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2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3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9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4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0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54479440-55E1-4DE9-ADED-128ED05CF5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000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10778-2AE7-A64A-A119-5CA26A2B0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en-US" sz="6600" dirty="0"/>
              <a:t>Enrichment – Internet of Trees</a:t>
            </a:r>
          </a:p>
        </p:txBody>
      </p:sp>
      <p:sp>
        <p:nvSpPr>
          <p:cNvPr id="18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69F727-97B7-3F48-A39A-4D370DD04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r>
              <a:rPr lang="en-US" dirty="0" err="1"/>
              <a:t>WeekSix</a:t>
            </a:r>
            <a:r>
              <a:rPr lang="en-US" dirty="0"/>
              <a:t>– Foresting Data</a:t>
            </a:r>
          </a:p>
        </p:txBody>
      </p:sp>
    </p:spTree>
    <p:extLst>
      <p:ext uri="{BB962C8B-B14F-4D97-AF65-F5344CB8AC3E}">
        <p14:creationId xmlns:p14="http://schemas.microsoft.com/office/powerpoint/2010/main" val="4121553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A46E5-F44C-2E44-AE12-3BA1C52CA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ReGroup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044EA-696E-274D-99FD-89FCD4699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Let’s gather in what you have……..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721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A46E5-F44C-2E44-AE12-3BA1C52CA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on work - optional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044EA-696E-274D-99FD-89FCD4699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Continue with the work for the schools – think about where you can fit data into what you are doing</a:t>
            </a:r>
          </a:p>
          <a:p>
            <a:r>
              <a:rPr lang="en-GB" dirty="0"/>
              <a:t>Look and learn what can be done with excel </a:t>
            </a:r>
            <a:r>
              <a:rPr lang="en-GB" dirty="0" err="1"/>
              <a:t>wrt</a:t>
            </a:r>
            <a:r>
              <a:rPr lang="en-GB" dirty="0"/>
              <a:t>. the data we seem to be able to catch</a:t>
            </a:r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8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82BE3-4DFF-8042-86EF-0362ABDF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BAAA3-5F44-6142-A0FC-A3CD9C41E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Recap from last week –US</a:t>
            </a:r>
          </a:p>
          <a:p>
            <a:r>
              <a:rPr lang="en-US" dirty="0"/>
              <a:t>Let’s look at data - US</a:t>
            </a:r>
          </a:p>
          <a:p>
            <a:r>
              <a:rPr lang="en-US" dirty="0"/>
              <a:t>Data Exploration– YOU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4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82BE3-4DFF-8042-86EF-0362ABDF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- The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BAAA3-5F44-6142-A0FC-A3CD9C41E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 b="1" dirty="0"/>
              <a:t>gather data</a:t>
            </a:r>
            <a:r>
              <a:rPr lang="en-US" dirty="0"/>
              <a:t> from trees on air quality around Clitheroe and the Local area to see </a:t>
            </a:r>
            <a:r>
              <a:rPr lang="en-US" b="1" dirty="0"/>
              <a:t>what effect trees </a:t>
            </a:r>
            <a:r>
              <a:rPr lang="en-US" dirty="0"/>
              <a:t>might have on air quality and to see how air quality varies</a:t>
            </a:r>
          </a:p>
          <a:p>
            <a:r>
              <a:rPr lang="en-US" dirty="0"/>
              <a:t>To find ways to make the data exciting for children in KS1 and KS2 and also to </a:t>
            </a:r>
            <a:r>
              <a:rPr lang="en-US" b="1" dirty="0"/>
              <a:t>package that data </a:t>
            </a:r>
            <a:r>
              <a:rPr lang="en-US" dirty="0"/>
              <a:t>in interesting ways for the local community</a:t>
            </a:r>
          </a:p>
        </p:txBody>
      </p:sp>
    </p:spTree>
    <p:extLst>
      <p:ext uri="{BB962C8B-B14F-4D97-AF65-F5344CB8AC3E}">
        <p14:creationId xmlns:p14="http://schemas.microsoft.com/office/powerpoint/2010/main" val="298253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DB6FD-2583-934F-85F6-353BC6F54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ins?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4CEA5-F589-F149-9A90-BECF713EE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Anyone got anything to show / talk about?</a:t>
            </a:r>
          </a:p>
          <a:p>
            <a:r>
              <a:rPr lang="en-US" dirty="0"/>
              <a:t>Please put in chat now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1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82BE3-4DFF-8042-86EF-0362ABDF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BAAA3-5F44-6142-A0FC-A3CD9C41E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br>
              <a:rPr lang="en-GB" dirty="0"/>
            </a:b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AD8DB89-1703-4B50-AA4F-8CB322D80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830692"/>
              </p:ext>
            </p:extLst>
          </p:nvPr>
        </p:nvGraphicFramePr>
        <p:xfrm>
          <a:off x="1662934" y="2820318"/>
          <a:ext cx="8373430" cy="3126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686">
                  <a:extLst>
                    <a:ext uri="{9D8B030D-6E8A-4147-A177-3AD203B41FA5}">
                      <a16:colId xmlns:a16="http://schemas.microsoft.com/office/drawing/2014/main" val="2701722493"/>
                    </a:ext>
                  </a:extLst>
                </a:gridCol>
                <a:gridCol w="1674686">
                  <a:extLst>
                    <a:ext uri="{9D8B030D-6E8A-4147-A177-3AD203B41FA5}">
                      <a16:colId xmlns:a16="http://schemas.microsoft.com/office/drawing/2014/main" val="1635414577"/>
                    </a:ext>
                  </a:extLst>
                </a:gridCol>
                <a:gridCol w="1674686">
                  <a:extLst>
                    <a:ext uri="{9D8B030D-6E8A-4147-A177-3AD203B41FA5}">
                      <a16:colId xmlns:a16="http://schemas.microsoft.com/office/drawing/2014/main" val="1335796692"/>
                    </a:ext>
                  </a:extLst>
                </a:gridCol>
                <a:gridCol w="1674686">
                  <a:extLst>
                    <a:ext uri="{9D8B030D-6E8A-4147-A177-3AD203B41FA5}">
                      <a16:colId xmlns:a16="http://schemas.microsoft.com/office/drawing/2014/main" val="3537844720"/>
                    </a:ext>
                  </a:extLst>
                </a:gridCol>
                <a:gridCol w="1674686">
                  <a:extLst>
                    <a:ext uri="{9D8B030D-6E8A-4147-A177-3AD203B41FA5}">
                      <a16:colId xmlns:a16="http://schemas.microsoft.com/office/drawing/2014/main" val="2151019820"/>
                    </a:ext>
                  </a:extLst>
                </a:gridCol>
              </a:tblGrid>
              <a:tr h="6503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Humidity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……..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461415"/>
                  </a:ext>
                </a:extLst>
              </a:tr>
              <a:tr h="412704">
                <a:tc>
                  <a:txBody>
                    <a:bodyPr/>
                    <a:lstStyle/>
                    <a:p>
                      <a:r>
                        <a:rPr lang="en-GB" dirty="0"/>
                        <a:t>00.01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32.02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518285"/>
                  </a:ext>
                </a:extLst>
              </a:tr>
              <a:tr h="412704">
                <a:tc>
                  <a:txBody>
                    <a:bodyPr/>
                    <a:lstStyle/>
                    <a:p>
                      <a:r>
                        <a:rPr lang="en-GB" dirty="0"/>
                        <a:t>00.02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32.03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229328"/>
                  </a:ext>
                </a:extLst>
              </a:tr>
              <a:tr h="412704">
                <a:tc>
                  <a:txBody>
                    <a:bodyPr/>
                    <a:lstStyle/>
                    <a:p>
                      <a:r>
                        <a:rPr lang="en-GB" dirty="0"/>
                        <a:t>00.03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32.02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279943"/>
                  </a:ext>
                </a:extLst>
              </a:tr>
              <a:tr h="412704">
                <a:tc>
                  <a:txBody>
                    <a:bodyPr/>
                    <a:lstStyle/>
                    <a:p>
                      <a:r>
                        <a:rPr lang="en-GB" dirty="0"/>
                        <a:t>00.04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32.02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01820"/>
                  </a:ext>
                </a:extLst>
              </a:tr>
              <a:tr h="412704">
                <a:tc>
                  <a:txBody>
                    <a:bodyPr/>
                    <a:lstStyle/>
                    <a:p>
                      <a:r>
                        <a:rPr lang="en-GB" dirty="0"/>
                        <a:t>00.05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32.02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921548"/>
                  </a:ext>
                </a:extLst>
              </a:tr>
              <a:tr h="412704">
                <a:tc>
                  <a:txBody>
                    <a:bodyPr/>
                    <a:lstStyle/>
                    <a:p>
                      <a:r>
                        <a:rPr lang="en-GB" dirty="0"/>
                        <a:t>00.06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32.02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764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62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82BE3-4DFF-8042-86EF-0362ABDF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do with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BAAA3-5F44-6142-A0FC-A3CD9C41E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Describing data</a:t>
            </a:r>
          </a:p>
          <a:p>
            <a:pPr lvl="1"/>
            <a:r>
              <a:rPr lang="en-US" dirty="0"/>
              <a:t>Measures of spread and central tendency</a:t>
            </a:r>
          </a:p>
          <a:p>
            <a:pPr lvl="1"/>
            <a:r>
              <a:rPr lang="en-US" dirty="0"/>
              <a:t>Charts and Diagrams</a:t>
            </a:r>
          </a:p>
          <a:p>
            <a:r>
              <a:rPr lang="en-US" dirty="0"/>
              <a:t>Looking for Connections between data</a:t>
            </a:r>
          </a:p>
          <a:p>
            <a:pPr lvl="1"/>
            <a:r>
              <a:rPr lang="en-GB" dirty="0"/>
              <a:t>Correlation</a:t>
            </a:r>
          </a:p>
          <a:p>
            <a:pPr lvl="1"/>
            <a:r>
              <a:rPr lang="en-GB" dirty="0"/>
              <a:t>Prediction</a:t>
            </a:r>
          </a:p>
          <a:p>
            <a:pPr lvl="1"/>
            <a:r>
              <a:rPr lang="en-GB" dirty="0"/>
              <a:t>Alignment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836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82BE3-4DFF-8042-86EF-0362ABDF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Excel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BAAA3-5F44-6142-A0FC-A3CD9C41E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Describing data</a:t>
            </a:r>
          </a:p>
          <a:p>
            <a:pPr lvl="1"/>
            <a:r>
              <a:rPr lang="en-US" dirty="0"/>
              <a:t>Sum</a:t>
            </a:r>
          </a:p>
          <a:p>
            <a:pPr lvl="1"/>
            <a:r>
              <a:rPr lang="en-US" dirty="0"/>
              <a:t>Average</a:t>
            </a:r>
          </a:p>
          <a:p>
            <a:pPr lvl="1"/>
            <a:r>
              <a:rPr lang="en-US" dirty="0"/>
              <a:t>Range</a:t>
            </a:r>
          </a:p>
          <a:p>
            <a:pPr lvl="1"/>
            <a:r>
              <a:rPr lang="en-US" dirty="0"/>
              <a:t>Charts and Diagrams</a:t>
            </a:r>
          </a:p>
          <a:p>
            <a:r>
              <a:rPr lang="en-US" dirty="0"/>
              <a:t>Thinking about Frequency Tables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670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CD157-9B33-7046-8BEC-43B2EA6C1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Dan’s been dragging up data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9A3638F4-DFAE-4B40-A4B9-39D9922B6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000" y="2025972"/>
            <a:ext cx="5032048" cy="475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31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82BE3-4DFF-8042-86EF-0362ABDF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BAAA3-5F44-6142-A0FC-A3CD9C41E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 a group look at the excel sheet and see what you can discover</a:t>
            </a:r>
          </a:p>
          <a:p>
            <a:r>
              <a:rPr lang="en-GB" dirty="0"/>
              <a:t>Think about how you might describe this data to children</a:t>
            </a:r>
          </a:p>
          <a:p>
            <a:r>
              <a:rPr lang="en-GB" dirty="0"/>
              <a:t>Come back with what you have 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068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788dee56-d5a2-4156-9ce0-d8ef2bae8f25"/>
</p:tagLst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2F3920"/>
      </a:dk2>
      <a:lt2>
        <a:srgbClr val="E2E6E8"/>
      </a:lt2>
      <a:accent1>
        <a:srgbClr val="BC9B84"/>
      </a:accent1>
      <a:accent2>
        <a:srgbClr val="ABA175"/>
      </a:accent2>
      <a:accent3>
        <a:srgbClr val="9CA57D"/>
      </a:accent3>
      <a:accent4>
        <a:srgbClr val="88AC75"/>
      </a:accent4>
      <a:accent5>
        <a:srgbClr val="81AC84"/>
      </a:accent5>
      <a:accent6>
        <a:srgbClr val="77AE92"/>
      </a:accent6>
      <a:hlink>
        <a:srgbClr val="5986A5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F133CE2623B74D8E72A459D6650AD0" ma:contentTypeVersion="13" ma:contentTypeDescription="Create a new document." ma:contentTypeScope="" ma:versionID="500d5e06cc63b70bb48cfc1fa264fee6">
  <xsd:schema xmlns:xsd="http://www.w3.org/2001/XMLSchema" xmlns:xs="http://www.w3.org/2001/XMLSchema" xmlns:p="http://schemas.microsoft.com/office/2006/metadata/properties" xmlns:ns3="67b0680d-6c3b-4680-9a75-22dee6755717" xmlns:ns4="1c9c29da-d526-4f07-8beb-5ebeffb879cb" targetNamespace="http://schemas.microsoft.com/office/2006/metadata/properties" ma:root="true" ma:fieldsID="af04962423822b370883510b731a5183" ns3:_="" ns4:_="">
    <xsd:import namespace="67b0680d-6c3b-4680-9a75-22dee6755717"/>
    <xsd:import namespace="1c9c29da-d526-4f07-8beb-5ebeffb879c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0680d-6c3b-4680-9a75-22dee67557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9c29da-d526-4f07-8beb-5ebeffb879c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ECB11F-0BCE-4D41-923B-37565069CA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b0680d-6c3b-4680-9a75-22dee6755717"/>
    <ds:schemaRef ds:uri="1c9c29da-d526-4f07-8beb-5ebeffb879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6F9F51-3C97-41E8-BEA9-B8563E5411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159824-D66A-497D-9706-EBBC6AAB9F9B}">
  <ds:schemaRefs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67b0680d-6c3b-4680-9a75-22dee6755717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1c9c29da-d526-4f07-8beb-5ebeffb879c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268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Neue Haas Grotesk Text Pro</vt:lpstr>
      <vt:lpstr>AccentBoxVTI</vt:lpstr>
      <vt:lpstr>Enrichment – Internet of Trees</vt:lpstr>
      <vt:lpstr>Today</vt:lpstr>
      <vt:lpstr>Reminder - The Challenge</vt:lpstr>
      <vt:lpstr>Add ins?</vt:lpstr>
      <vt:lpstr>Data</vt:lpstr>
      <vt:lpstr>What can we do with data?</vt:lpstr>
      <vt:lpstr>Using Excel</vt:lpstr>
      <vt:lpstr>Dan’s been dragging up data</vt:lpstr>
      <vt:lpstr>Task for today</vt:lpstr>
      <vt:lpstr>ReGroup</vt:lpstr>
      <vt:lpstr>Follow on work - optional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Enrichment – Internet of Trees</dc:title>
  <dc:creator>Janet C Read &lt;School of Psychology &amp; Computer Science&gt;</dc:creator>
  <cp:lastModifiedBy>Janet C Read &lt;School of Psychology &amp; Computer Science&gt;</cp:lastModifiedBy>
  <cp:revision>1</cp:revision>
  <dcterms:created xsi:type="dcterms:W3CDTF">2021-02-10T10:40:24Z</dcterms:created>
  <dcterms:modified xsi:type="dcterms:W3CDTF">2021-03-03T10:59:19Z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0x010100F4F133CE2623B74D8E72A459D6650AD0</vt:lpwstr>
  </property>
</Properties>
</file>