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4"/>
  </p:sldMasterIdLst>
  <p:sldIdLst>
    <p:sldId id="256" r:id="rId5"/>
    <p:sldId id="280" r:id="rId6"/>
    <p:sldId id="281" r:id="rId7"/>
    <p:sldId id="282" r:id="rId8"/>
    <p:sldId id="283" r:id="rId9"/>
    <p:sldId id="261" r:id="rId10"/>
    <p:sldId id="258" r:id="rId11"/>
    <p:sldId id="272" r:id="rId12"/>
    <p:sldId id="259" r:id="rId13"/>
    <p:sldId id="278" r:id="rId14"/>
    <p:sldId id="274" r:id="rId15"/>
    <p:sldId id="279" r:id="rId16"/>
    <p:sldId id="275" r:id="rId17"/>
    <p:sldId id="276" r:id="rId18"/>
    <p:sldId id="271" r:id="rId19"/>
    <p:sldId id="268" r:id="rId20"/>
    <p:sldId id="270" r:id="rId21"/>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ACA5E4-5DA0-4BB2-8106-9632C0936F94}" v="3" dt="2021-02-10T14:00:08.9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8"/>
    <p:restoredTop sz="95588"/>
  </p:normalViewPr>
  <p:slideViewPr>
    <p:cSldViewPr snapToGrid="0" snapToObjects="1">
      <p:cViewPr varScale="1">
        <p:scale>
          <a:sx n="96" d="100"/>
          <a:sy n="96" d="100"/>
        </p:scale>
        <p:origin x="48" y="5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Bowen Fitton &lt;School of Psychology &amp; Computer Science&gt;" userId="d18aad3f-c8e9-4244-a416-702ed83c6ba9" providerId="ADAL" clId="{50ACA5E4-5DA0-4BB2-8106-9632C0936F94}"/>
    <pc:docChg chg="modSld">
      <pc:chgData name="Daniel Bowen Fitton &lt;School of Psychology &amp; Computer Science&gt;" userId="d18aad3f-c8e9-4244-a416-702ed83c6ba9" providerId="ADAL" clId="{50ACA5E4-5DA0-4BB2-8106-9632C0936F94}" dt="2021-02-10T14:00:07.149" v="3" actId="14100"/>
      <pc:docMkLst>
        <pc:docMk/>
      </pc:docMkLst>
      <pc:sldChg chg="modSp">
        <pc:chgData name="Daniel Bowen Fitton &lt;School of Psychology &amp; Computer Science&gt;" userId="d18aad3f-c8e9-4244-a416-702ed83c6ba9" providerId="ADAL" clId="{50ACA5E4-5DA0-4BB2-8106-9632C0936F94}" dt="2021-02-10T14:00:07.149" v="3" actId="14100"/>
        <pc:sldMkLst>
          <pc:docMk/>
          <pc:sldMk cId="3846812612" sldId="280"/>
        </pc:sldMkLst>
        <pc:picChg chg="mod">
          <ac:chgData name="Daniel Bowen Fitton &lt;School of Psychology &amp; Computer Science&gt;" userId="d18aad3f-c8e9-4244-a416-702ed83c6ba9" providerId="ADAL" clId="{50ACA5E4-5DA0-4BB2-8106-9632C0936F94}" dt="2021-02-10T14:00:01.525" v="1" actId="1076"/>
          <ac:picMkLst>
            <pc:docMk/>
            <pc:sldMk cId="3846812612" sldId="280"/>
            <ac:picMk id="5" creationId="{AC2C5FD4-D2BF-48DC-83A2-E0A63517CA46}"/>
          </ac:picMkLst>
        </pc:picChg>
        <pc:picChg chg="mod">
          <ac:chgData name="Daniel Bowen Fitton &lt;School of Psychology &amp; Computer Science&gt;" userId="d18aad3f-c8e9-4244-a416-702ed83c6ba9" providerId="ADAL" clId="{50ACA5E4-5DA0-4BB2-8106-9632C0936F94}" dt="2021-02-10T14:00:07.149" v="3" actId="14100"/>
          <ac:picMkLst>
            <pc:docMk/>
            <pc:sldMk cId="3846812612" sldId="280"/>
            <ac:picMk id="7" creationId="{5EB0A09E-8991-4078-A72A-B5C1C80F5321}"/>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2/10/2021</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27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2/10/2021</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04374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2/10/2021</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3096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2/10/2021</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12359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2/10/2021</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82594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2/10/2021</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05499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2/10/2021</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04412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2/10/2021</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26328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2/10/2021</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41830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2/10/2021</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61697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2/10/2021</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72141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2/10/2021</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98620175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a:extLst>
              <a:ext uri="{FF2B5EF4-FFF2-40B4-BE49-F238E27FC236}">
                <a16:creationId xmlns:a16="http://schemas.microsoft.com/office/drawing/2014/main" id="{54479440-55E1-4DE9-ADED-128ED05CF5DB}"/>
              </a:ext>
            </a:extLst>
          </p:cNvPr>
          <p:cNvPicPr>
            <a:picLocks noChangeAspect="1"/>
          </p:cNvPicPr>
          <p:nvPr/>
        </p:nvPicPr>
        <p:blipFill rotWithShape="1">
          <a:blip r:embed="rId2"/>
          <a:srcRect b="25000"/>
          <a:stretch/>
        </p:blipFill>
        <p:spPr>
          <a:xfrm>
            <a:off x="20" y="10"/>
            <a:ext cx="12191981" cy="6857990"/>
          </a:xfrm>
          <a:prstGeom prst="rect">
            <a:avLst/>
          </a:prstGeom>
        </p:spPr>
      </p:pic>
      <p:sp>
        <p:nvSpPr>
          <p:cNvPr id="17"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910778-2AE7-A64A-A119-5CA26A2B03FD}"/>
              </a:ext>
            </a:extLst>
          </p:cNvPr>
          <p:cNvSpPr>
            <a:spLocks noGrp="1"/>
          </p:cNvSpPr>
          <p:nvPr>
            <p:ph type="ctrTitle"/>
          </p:nvPr>
        </p:nvSpPr>
        <p:spPr>
          <a:xfrm>
            <a:off x="404553" y="3091928"/>
            <a:ext cx="9078562" cy="2387600"/>
          </a:xfrm>
        </p:spPr>
        <p:txBody>
          <a:bodyPr>
            <a:normAutofit/>
          </a:bodyPr>
          <a:lstStyle/>
          <a:p>
            <a:r>
              <a:rPr lang="en-US" sz="6600" dirty="0"/>
              <a:t>Enrichment – Internet of Trees</a:t>
            </a:r>
          </a:p>
        </p:txBody>
      </p:sp>
      <p:sp>
        <p:nvSpPr>
          <p:cNvPr id="18"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069F727-97B7-3F48-A39A-4D370DD04753}"/>
              </a:ext>
            </a:extLst>
          </p:cNvPr>
          <p:cNvSpPr>
            <a:spLocks noGrp="1"/>
          </p:cNvSpPr>
          <p:nvPr>
            <p:ph type="subTitle" idx="1"/>
          </p:nvPr>
        </p:nvSpPr>
        <p:spPr>
          <a:xfrm>
            <a:off x="404553" y="5624945"/>
            <a:ext cx="9078562" cy="592975"/>
          </a:xfrm>
        </p:spPr>
        <p:txBody>
          <a:bodyPr anchor="ctr">
            <a:normAutofit/>
          </a:bodyPr>
          <a:lstStyle/>
          <a:p>
            <a:r>
              <a:rPr lang="en-US" dirty="0"/>
              <a:t>Week Four – Talking about Trees </a:t>
            </a:r>
          </a:p>
        </p:txBody>
      </p:sp>
    </p:spTree>
    <p:extLst>
      <p:ext uri="{BB962C8B-B14F-4D97-AF65-F5344CB8AC3E}">
        <p14:creationId xmlns:p14="http://schemas.microsoft.com/office/powerpoint/2010/main" val="412155363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2BE3-4DFF-8042-86EF-0362ABDFC6B3}"/>
              </a:ext>
            </a:extLst>
          </p:cNvPr>
          <p:cNvSpPr>
            <a:spLocks noGrp="1"/>
          </p:cNvSpPr>
          <p:nvPr>
            <p:ph type="title"/>
          </p:nvPr>
        </p:nvSpPr>
        <p:spPr/>
        <p:txBody>
          <a:bodyPr/>
          <a:lstStyle/>
          <a:p>
            <a:r>
              <a:rPr lang="en-US" dirty="0"/>
              <a:t>How it will look</a:t>
            </a:r>
          </a:p>
        </p:txBody>
      </p:sp>
      <p:sp>
        <p:nvSpPr>
          <p:cNvPr id="3" name="Content Placeholder 2">
            <a:extLst>
              <a:ext uri="{FF2B5EF4-FFF2-40B4-BE49-F238E27FC236}">
                <a16:creationId xmlns:a16="http://schemas.microsoft.com/office/drawing/2014/main" id="{902BAAA3-5F44-6142-A0FC-A3CD9C41E16A}"/>
              </a:ext>
            </a:extLst>
          </p:cNvPr>
          <p:cNvSpPr>
            <a:spLocks noGrp="1"/>
          </p:cNvSpPr>
          <p:nvPr>
            <p:ph idx="1"/>
          </p:nvPr>
        </p:nvSpPr>
        <p:spPr/>
        <p:txBody>
          <a:bodyPr>
            <a:normAutofit/>
          </a:bodyPr>
          <a:lstStyle/>
          <a:p>
            <a:r>
              <a:rPr lang="en-US" dirty="0"/>
              <a:t>Four Stages</a:t>
            </a:r>
          </a:p>
          <a:p>
            <a:pPr lvl="1"/>
            <a:r>
              <a:rPr lang="en-GB" dirty="0"/>
              <a:t>Introduction to the project and advertising it</a:t>
            </a:r>
          </a:p>
          <a:p>
            <a:pPr lvl="1"/>
            <a:r>
              <a:rPr lang="en-GB" dirty="0"/>
              <a:t>Opening up interaction with the project activities </a:t>
            </a:r>
          </a:p>
          <a:p>
            <a:pPr lvl="1"/>
            <a:r>
              <a:rPr lang="en-GB" dirty="0"/>
              <a:t>Providing possibilities to work with the DATA gathered</a:t>
            </a:r>
          </a:p>
          <a:p>
            <a:pPr lvl="1"/>
            <a:r>
              <a:rPr lang="en-GB" dirty="0"/>
              <a:t>Evaluation of the project and planning for further interaction </a:t>
            </a:r>
          </a:p>
          <a:p>
            <a:pPr lvl="1"/>
            <a:endParaRPr lang="en-GB" dirty="0"/>
          </a:p>
          <a:p>
            <a:pPr marL="457200" lvl="1" indent="0">
              <a:buNone/>
            </a:pPr>
            <a:endParaRPr lang="en-GB" dirty="0"/>
          </a:p>
          <a:p>
            <a:pPr marL="457200" lvl="1" indent="0">
              <a:buNone/>
            </a:pPr>
            <a:br>
              <a:rPr lang="en-GB" dirty="0"/>
            </a:br>
            <a:endParaRPr lang="en-US" dirty="0"/>
          </a:p>
        </p:txBody>
      </p:sp>
    </p:spTree>
    <p:extLst>
      <p:ext uri="{BB962C8B-B14F-4D97-AF65-F5344CB8AC3E}">
        <p14:creationId xmlns:p14="http://schemas.microsoft.com/office/powerpoint/2010/main" val="2396836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4" name="Rectangle 83">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6" name="Rectangle 85">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8A581B-811F-F240-9B71-59D99C8FEC22}"/>
              </a:ext>
            </a:extLst>
          </p:cNvPr>
          <p:cNvSpPr>
            <a:spLocks noGrp="1"/>
          </p:cNvSpPr>
          <p:nvPr>
            <p:ph type="title"/>
          </p:nvPr>
        </p:nvSpPr>
        <p:spPr>
          <a:xfrm>
            <a:off x="1115568" y="548640"/>
            <a:ext cx="10168128" cy="1179576"/>
          </a:xfrm>
        </p:spPr>
        <p:txBody>
          <a:bodyPr>
            <a:normAutofit/>
          </a:bodyPr>
          <a:lstStyle/>
          <a:p>
            <a:r>
              <a:rPr lang="en-US" dirty="0"/>
              <a:t>Medium and Message </a:t>
            </a:r>
          </a:p>
        </p:txBody>
      </p:sp>
      <p:sp>
        <p:nvSpPr>
          <p:cNvPr id="88" name="Rectangle 87">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Text&#10;&#10;Description automatically generated">
            <a:extLst>
              <a:ext uri="{FF2B5EF4-FFF2-40B4-BE49-F238E27FC236}">
                <a16:creationId xmlns:a16="http://schemas.microsoft.com/office/drawing/2014/main" id="{44494D7C-48CC-4CDA-8906-984FA1B898E1}"/>
              </a:ext>
            </a:extLst>
          </p:cNvPr>
          <p:cNvPicPr>
            <a:picLocks noChangeAspect="1"/>
          </p:cNvPicPr>
          <p:nvPr/>
        </p:nvPicPr>
        <p:blipFill rotWithShape="1">
          <a:blip r:embed="rId2"/>
          <a:srcRect t="13824" r="2" b="4220"/>
          <a:stretch/>
        </p:blipFill>
        <p:spPr>
          <a:xfrm>
            <a:off x="908304" y="2478024"/>
            <a:ext cx="6009855" cy="3694176"/>
          </a:xfrm>
          <a:prstGeom prst="rect">
            <a:avLst/>
          </a:prstGeom>
        </p:spPr>
      </p:pic>
      <p:sp>
        <p:nvSpPr>
          <p:cNvPr id="3" name="Content Placeholder 2">
            <a:extLst>
              <a:ext uri="{FF2B5EF4-FFF2-40B4-BE49-F238E27FC236}">
                <a16:creationId xmlns:a16="http://schemas.microsoft.com/office/drawing/2014/main" id="{02256DD4-A779-BE4F-B420-7E28237D0348}"/>
              </a:ext>
            </a:extLst>
          </p:cNvPr>
          <p:cNvSpPr>
            <a:spLocks noGrp="1"/>
          </p:cNvSpPr>
          <p:nvPr>
            <p:ph idx="1"/>
          </p:nvPr>
        </p:nvSpPr>
        <p:spPr>
          <a:xfrm>
            <a:off x="7411453" y="2478024"/>
            <a:ext cx="3872243" cy="3694176"/>
          </a:xfrm>
        </p:spPr>
        <p:txBody>
          <a:bodyPr anchor="ctr">
            <a:normAutofit/>
          </a:bodyPr>
          <a:lstStyle/>
          <a:p>
            <a:pPr marL="0" indent="0">
              <a:buNone/>
            </a:pPr>
            <a:r>
              <a:rPr lang="en-US" sz="1800" dirty="0"/>
              <a:t>We have to think about WHAT we want to say and about HOW we want to say it </a:t>
            </a:r>
            <a:r>
              <a:rPr lang="en-US" altLang="en-US" sz="1800" dirty="0">
                <a:latin typeface="Arial" panose="020B0604020202020204" pitchFamily="34" charset="0"/>
              </a:rPr>
              <a:t>. </a:t>
            </a:r>
          </a:p>
          <a:p>
            <a:pPr marL="0" indent="0">
              <a:buNone/>
            </a:pPr>
            <a:r>
              <a:rPr lang="en-US" altLang="en-US" sz="1800" dirty="0">
                <a:latin typeface="Arial" panose="020B0604020202020204" pitchFamily="34" charset="0"/>
              </a:rPr>
              <a:t>WHAT – we are placing sensors on trees to gather data about pollution, temperature ……  and we will hope to establish the effects of location, weather and other external factors on air quality and air temperature.</a:t>
            </a:r>
          </a:p>
        </p:txBody>
      </p:sp>
    </p:spTree>
    <p:extLst>
      <p:ext uri="{BB962C8B-B14F-4D97-AF65-F5344CB8AC3E}">
        <p14:creationId xmlns:p14="http://schemas.microsoft.com/office/powerpoint/2010/main" val="1229364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A581B-811F-F240-9B71-59D99C8FEC22}"/>
              </a:ext>
            </a:extLst>
          </p:cNvPr>
          <p:cNvSpPr>
            <a:spLocks noGrp="1"/>
          </p:cNvSpPr>
          <p:nvPr>
            <p:ph type="title"/>
          </p:nvPr>
        </p:nvSpPr>
        <p:spPr>
          <a:xfrm>
            <a:off x="1115568" y="548640"/>
            <a:ext cx="10168128" cy="1179576"/>
          </a:xfrm>
        </p:spPr>
        <p:txBody>
          <a:bodyPr>
            <a:normAutofit/>
          </a:bodyPr>
          <a:lstStyle/>
          <a:p>
            <a:r>
              <a:rPr lang="en-US" dirty="0"/>
              <a:t>Medium and Message </a:t>
            </a:r>
          </a:p>
        </p:txBody>
      </p:sp>
      <p:pic>
        <p:nvPicPr>
          <p:cNvPr id="5" name="Picture 4" descr="Text&#10;&#10;Description automatically generated">
            <a:extLst>
              <a:ext uri="{FF2B5EF4-FFF2-40B4-BE49-F238E27FC236}">
                <a16:creationId xmlns:a16="http://schemas.microsoft.com/office/drawing/2014/main" id="{44494D7C-48CC-4CDA-8906-984FA1B898E1}"/>
              </a:ext>
            </a:extLst>
          </p:cNvPr>
          <p:cNvPicPr>
            <a:picLocks noChangeAspect="1"/>
          </p:cNvPicPr>
          <p:nvPr/>
        </p:nvPicPr>
        <p:blipFill rotWithShape="1">
          <a:blip r:embed="rId2"/>
          <a:srcRect t="13824" r="2" b="4220"/>
          <a:stretch/>
        </p:blipFill>
        <p:spPr>
          <a:xfrm>
            <a:off x="908304" y="2478024"/>
            <a:ext cx="6009855" cy="3694176"/>
          </a:xfrm>
          <a:prstGeom prst="rect">
            <a:avLst/>
          </a:prstGeom>
        </p:spPr>
      </p:pic>
      <p:sp>
        <p:nvSpPr>
          <p:cNvPr id="3" name="Content Placeholder 2">
            <a:extLst>
              <a:ext uri="{FF2B5EF4-FFF2-40B4-BE49-F238E27FC236}">
                <a16:creationId xmlns:a16="http://schemas.microsoft.com/office/drawing/2014/main" id="{02256DD4-A779-BE4F-B420-7E28237D0348}"/>
              </a:ext>
            </a:extLst>
          </p:cNvPr>
          <p:cNvSpPr>
            <a:spLocks noGrp="1"/>
          </p:cNvSpPr>
          <p:nvPr>
            <p:ph idx="1"/>
          </p:nvPr>
        </p:nvSpPr>
        <p:spPr>
          <a:xfrm>
            <a:off x="7411453" y="2478024"/>
            <a:ext cx="3872243" cy="3694176"/>
          </a:xfrm>
        </p:spPr>
        <p:txBody>
          <a:bodyPr anchor="ctr">
            <a:normAutofit/>
          </a:bodyPr>
          <a:lstStyle/>
          <a:p>
            <a:pPr marL="0" indent="0">
              <a:buNone/>
            </a:pPr>
            <a:r>
              <a:rPr lang="en-US" altLang="en-US" sz="1800" dirty="0">
                <a:latin typeface="Arial" panose="020B0604020202020204" pitchFamily="34" charset="0"/>
              </a:rPr>
              <a:t>HOW</a:t>
            </a:r>
          </a:p>
          <a:p>
            <a:pPr marL="0" indent="0">
              <a:buNone/>
            </a:pPr>
            <a:r>
              <a:rPr lang="en-US" altLang="en-US" sz="1800" dirty="0">
                <a:latin typeface="Arial" panose="020B0604020202020204" pitchFamily="34" charset="0"/>
              </a:rPr>
              <a:t>Website or Blog</a:t>
            </a:r>
          </a:p>
          <a:p>
            <a:pPr marL="0" indent="0">
              <a:buNone/>
            </a:pPr>
            <a:r>
              <a:rPr lang="en-US" altLang="en-US" sz="1800" dirty="0">
                <a:latin typeface="Arial" panose="020B0604020202020204" pitchFamily="34" charset="0"/>
              </a:rPr>
              <a:t>Video or Slide deck</a:t>
            </a:r>
          </a:p>
          <a:p>
            <a:pPr marL="0" indent="0">
              <a:buNone/>
            </a:pPr>
            <a:r>
              <a:rPr lang="en-US" altLang="en-US" sz="1800" dirty="0">
                <a:latin typeface="Arial" panose="020B0604020202020204" pitchFamily="34" charset="0"/>
              </a:rPr>
              <a:t>Posters or Pamphlets</a:t>
            </a:r>
          </a:p>
        </p:txBody>
      </p:sp>
    </p:spTree>
    <p:extLst>
      <p:ext uri="{BB962C8B-B14F-4D97-AF65-F5344CB8AC3E}">
        <p14:creationId xmlns:p14="http://schemas.microsoft.com/office/powerpoint/2010/main" val="3634599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C2F8F76-4F55-4ED5-AC3D-1714C449C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tree in clitheroe">
            <a:extLst>
              <a:ext uri="{FF2B5EF4-FFF2-40B4-BE49-F238E27FC236}">
                <a16:creationId xmlns:a16="http://schemas.microsoft.com/office/drawing/2014/main" id="{E9A79D65-8F9D-4C10-81C8-EB5C435980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64" r="4787" b="1"/>
          <a:stretch/>
        </p:blipFill>
        <p:spPr bwMode="auto">
          <a:xfrm>
            <a:off x="409576" y="633619"/>
            <a:ext cx="6648449" cy="5495925"/>
          </a:xfrm>
          <a:prstGeom prst="rect">
            <a:avLst/>
          </a:prstGeom>
          <a:noFill/>
          <a:extLst>
            <a:ext uri="{909E8E84-426E-40DD-AFC4-6F175D3DCCD1}">
              <a14:hiddenFill xmlns:a14="http://schemas.microsoft.com/office/drawing/2010/main">
                <a:solidFill>
                  <a:srgbClr val="FFFFFF"/>
                </a:solidFill>
              </a14:hiddenFill>
            </a:ext>
          </a:extLst>
        </p:spPr>
      </p:pic>
      <p:sp useBgFill="1">
        <p:nvSpPr>
          <p:cNvPr id="73" name="Rectangle 72">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041"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F628AA-5E8E-0E49-B479-00BDB06CA0F9}"/>
              </a:ext>
            </a:extLst>
          </p:cNvPr>
          <p:cNvSpPr>
            <a:spLocks noGrp="1"/>
          </p:cNvSpPr>
          <p:nvPr>
            <p:ph type="title"/>
          </p:nvPr>
        </p:nvSpPr>
        <p:spPr>
          <a:xfrm>
            <a:off x="7938533" y="978619"/>
            <a:ext cx="3404594" cy="1106424"/>
          </a:xfrm>
        </p:spPr>
        <p:txBody>
          <a:bodyPr>
            <a:normAutofit/>
          </a:bodyPr>
          <a:lstStyle/>
          <a:p>
            <a:r>
              <a:rPr lang="en-US" sz="2600"/>
              <a:t>Weather and Air Quality</a:t>
            </a:r>
          </a:p>
        </p:txBody>
      </p:sp>
      <p:sp>
        <p:nvSpPr>
          <p:cNvPr id="75" name="Rectangle 74">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9033" y="117043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5691" y="2122470"/>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6150E01-4554-BC4B-B3B6-B64AE1AAF8D5}"/>
              </a:ext>
            </a:extLst>
          </p:cNvPr>
          <p:cNvSpPr>
            <a:spLocks noGrp="1"/>
          </p:cNvSpPr>
          <p:nvPr>
            <p:ph idx="1"/>
          </p:nvPr>
        </p:nvSpPr>
        <p:spPr>
          <a:xfrm>
            <a:off x="7938532" y="2359152"/>
            <a:ext cx="3404594" cy="3429000"/>
          </a:xfrm>
        </p:spPr>
        <p:txBody>
          <a:bodyPr>
            <a:normAutofit/>
          </a:bodyPr>
          <a:lstStyle/>
          <a:p>
            <a:r>
              <a:rPr lang="en-GB" sz="1700" b="1"/>
              <a:t>wind</a:t>
            </a:r>
            <a:r>
              <a:rPr lang="en-GB" sz="1700"/>
              <a:t> speed and direction.</a:t>
            </a:r>
          </a:p>
          <a:p>
            <a:r>
              <a:rPr lang="en-GB" sz="1700" b="1"/>
              <a:t>temperature</a:t>
            </a:r>
            <a:r>
              <a:rPr lang="en-GB" sz="1700"/>
              <a:t>.</a:t>
            </a:r>
          </a:p>
          <a:p>
            <a:r>
              <a:rPr lang="en-GB" sz="1700" b="1"/>
              <a:t>humidity</a:t>
            </a:r>
            <a:r>
              <a:rPr lang="en-GB" sz="1700"/>
              <a:t>.</a:t>
            </a:r>
          </a:p>
          <a:p>
            <a:r>
              <a:rPr lang="en-GB" sz="1700"/>
              <a:t>rainfall.</a:t>
            </a:r>
          </a:p>
          <a:p>
            <a:r>
              <a:rPr lang="en-GB" sz="1700"/>
              <a:t>solar radiation.</a:t>
            </a:r>
          </a:p>
        </p:txBody>
      </p:sp>
    </p:spTree>
    <p:extLst>
      <p:ext uri="{BB962C8B-B14F-4D97-AF65-F5344CB8AC3E}">
        <p14:creationId xmlns:p14="http://schemas.microsoft.com/office/powerpoint/2010/main" val="2084153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CD157-9B33-7046-8BEC-43B2EA6C135E}"/>
              </a:ext>
            </a:extLst>
          </p:cNvPr>
          <p:cNvSpPr>
            <a:spLocks noGrp="1"/>
          </p:cNvSpPr>
          <p:nvPr>
            <p:ph type="title"/>
          </p:nvPr>
        </p:nvSpPr>
        <p:spPr/>
        <p:txBody>
          <a:bodyPr/>
          <a:lstStyle/>
          <a:p>
            <a:r>
              <a:rPr lang="en-US" dirty="0"/>
              <a:t>Climate change and Air Pollution</a:t>
            </a:r>
          </a:p>
        </p:txBody>
      </p:sp>
      <p:sp>
        <p:nvSpPr>
          <p:cNvPr id="3" name="Content Placeholder 2">
            <a:extLst>
              <a:ext uri="{FF2B5EF4-FFF2-40B4-BE49-F238E27FC236}">
                <a16:creationId xmlns:a16="http://schemas.microsoft.com/office/drawing/2014/main" id="{C1B15036-FFF9-8C41-91FC-E84DC25C9A9C}"/>
              </a:ext>
            </a:extLst>
          </p:cNvPr>
          <p:cNvSpPr>
            <a:spLocks noGrp="1"/>
          </p:cNvSpPr>
          <p:nvPr>
            <p:ph idx="1"/>
          </p:nvPr>
        </p:nvSpPr>
        <p:spPr/>
        <p:txBody>
          <a:bodyPr>
            <a:normAutofit/>
          </a:bodyPr>
          <a:lstStyle/>
          <a:p>
            <a:r>
              <a:rPr lang="en-GB" b="1" dirty="0"/>
              <a:t>Air pollutants</a:t>
            </a:r>
            <a:r>
              <a:rPr lang="en-GB" dirty="0"/>
              <a:t> have a complex relationship with </a:t>
            </a:r>
            <a:r>
              <a:rPr lang="en-GB" b="1" dirty="0"/>
              <a:t>climate change</a:t>
            </a:r>
            <a:r>
              <a:rPr lang="en-GB" dirty="0"/>
              <a:t>. Some </a:t>
            </a:r>
            <a:r>
              <a:rPr lang="en-GB" b="1" dirty="0"/>
              <a:t>pollutants</a:t>
            </a:r>
            <a:r>
              <a:rPr lang="en-GB" dirty="0"/>
              <a:t>, such as black carbon and ozone, increase warming by trapping heat in the atmosphere, </a:t>
            </a:r>
          </a:p>
          <a:p>
            <a:r>
              <a:rPr lang="en-GB" dirty="0"/>
              <a:t>Others, such as </a:t>
            </a:r>
            <a:r>
              <a:rPr lang="en-GB" dirty="0" err="1"/>
              <a:t>sulfur</a:t>
            </a:r>
            <a:r>
              <a:rPr lang="en-GB" dirty="0"/>
              <a:t> dioxide forming light reflecting particles, have a cooling effect on the </a:t>
            </a:r>
            <a:r>
              <a:rPr lang="en-GB" b="1" dirty="0"/>
              <a:t>climate</a:t>
            </a:r>
            <a:endParaRPr lang="en-GB" dirty="0"/>
          </a:p>
          <a:p>
            <a:endParaRPr lang="en-US" dirty="0"/>
          </a:p>
        </p:txBody>
      </p:sp>
    </p:spTree>
    <p:extLst>
      <p:ext uri="{BB962C8B-B14F-4D97-AF65-F5344CB8AC3E}">
        <p14:creationId xmlns:p14="http://schemas.microsoft.com/office/powerpoint/2010/main" val="2470231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2BE3-4DFF-8042-86EF-0362ABDFC6B3}"/>
              </a:ext>
            </a:extLst>
          </p:cNvPr>
          <p:cNvSpPr>
            <a:spLocks noGrp="1"/>
          </p:cNvSpPr>
          <p:nvPr>
            <p:ph type="title"/>
          </p:nvPr>
        </p:nvSpPr>
        <p:spPr/>
        <p:txBody>
          <a:bodyPr/>
          <a:lstStyle/>
          <a:p>
            <a:r>
              <a:rPr lang="en-US" dirty="0"/>
              <a:t>Task for today</a:t>
            </a:r>
          </a:p>
        </p:txBody>
      </p:sp>
      <p:sp>
        <p:nvSpPr>
          <p:cNvPr id="3" name="Content Placeholder 2">
            <a:extLst>
              <a:ext uri="{FF2B5EF4-FFF2-40B4-BE49-F238E27FC236}">
                <a16:creationId xmlns:a16="http://schemas.microsoft.com/office/drawing/2014/main" id="{902BAAA3-5F44-6142-A0FC-A3CD9C41E16A}"/>
              </a:ext>
            </a:extLst>
          </p:cNvPr>
          <p:cNvSpPr>
            <a:spLocks noGrp="1"/>
          </p:cNvSpPr>
          <p:nvPr>
            <p:ph idx="1"/>
          </p:nvPr>
        </p:nvSpPr>
        <p:spPr/>
        <p:txBody>
          <a:bodyPr>
            <a:normAutofit/>
          </a:bodyPr>
          <a:lstStyle/>
          <a:p>
            <a:r>
              <a:rPr lang="en-GB" dirty="0"/>
              <a:t>In a group decide how you will introduce the project to children</a:t>
            </a:r>
          </a:p>
          <a:p>
            <a:r>
              <a:rPr lang="en-GB" dirty="0"/>
              <a:t>Choose a message and a medium </a:t>
            </a:r>
          </a:p>
          <a:p>
            <a:r>
              <a:rPr lang="en-GB" dirty="0"/>
              <a:t>Choose a school to focus on</a:t>
            </a:r>
          </a:p>
          <a:p>
            <a:r>
              <a:rPr lang="en-GB" dirty="0"/>
              <a:t>Start to design that first information. </a:t>
            </a:r>
          </a:p>
          <a:p>
            <a:pPr marL="0" indent="0">
              <a:buNone/>
            </a:pPr>
            <a:endParaRPr lang="en-US" dirty="0"/>
          </a:p>
        </p:txBody>
      </p:sp>
    </p:spTree>
    <p:extLst>
      <p:ext uri="{BB962C8B-B14F-4D97-AF65-F5344CB8AC3E}">
        <p14:creationId xmlns:p14="http://schemas.microsoft.com/office/powerpoint/2010/main" val="1620106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46E5-F44C-2E44-AE12-3BA1C52CAD63}"/>
              </a:ext>
            </a:extLst>
          </p:cNvPr>
          <p:cNvSpPr>
            <a:spLocks noGrp="1"/>
          </p:cNvSpPr>
          <p:nvPr>
            <p:ph type="title"/>
          </p:nvPr>
        </p:nvSpPr>
        <p:spPr/>
        <p:txBody>
          <a:bodyPr/>
          <a:lstStyle/>
          <a:p>
            <a:r>
              <a:rPr lang="en-US" dirty="0" err="1"/>
              <a:t>ReGroup</a:t>
            </a:r>
            <a:endParaRPr lang="en-US" dirty="0"/>
          </a:p>
        </p:txBody>
      </p:sp>
      <p:sp>
        <p:nvSpPr>
          <p:cNvPr id="3" name="Content Placeholder 2">
            <a:extLst>
              <a:ext uri="{FF2B5EF4-FFF2-40B4-BE49-F238E27FC236}">
                <a16:creationId xmlns:a16="http://schemas.microsoft.com/office/drawing/2014/main" id="{BC7044EA-696E-274D-99FD-89FCD4699014}"/>
              </a:ext>
            </a:extLst>
          </p:cNvPr>
          <p:cNvSpPr>
            <a:spLocks noGrp="1"/>
          </p:cNvSpPr>
          <p:nvPr>
            <p:ph idx="1"/>
          </p:nvPr>
        </p:nvSpPr>
        <p:spPr/>
        <p:txBody>
          <a:bodyPr/>
          <a:lstStyle/>
          <a:p>
            <a:r>
              <a:rPr lang="en-GB" dirty="0"/>
              <a:t>Let’s gather in what you have……..</a:t>
            </a:r>
          </a:p>
          <a:p>
            <a:endParaRPr lang="en-US" dirty="0"/>
          </a:p>
        </p:txBody>
      </p:sp>
    </p:spTree>
    <p:extLst>
      <p:ext uri="{BB962C8B-B14F-4D97-AF65-F5344CB8AC3E}">
        <p14:creationId xmlns:p14="http://schemas.microsoft.com/office/powerpoint/2010/main" val="2441721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46E5-F44C-2E44-AE12-3BA1C52CAD63}"/>
              </a:ext>
            </a:extLst>
          </p:cNvPr>
          <p:cNvSpPr>
            <a:spLocks noGrp="1"/>
          </p:cNvSpPr>
          <p:nvPr>
            <p:ph type="title"/>
          </p:nvPr>
        </p:nvSpPr>
        <p:spPr/>
        <p:txBody>
          <a:bodyPr/>
          <a:lstStyle/>
          <a:p>
            <a:r>
              <a:rPr lang="en-US" dirty="0"/>
              <a:t>Follow on work - optional</a:t>
            </a:r>
          </a:p>
        </p:txBody>
      </p:sp>
      <p:sp>
        <p:nvSpPr>
          <p:cNvPr id="3" name="Content Placeholder 2">
            <a:extLst>
              <a:ext uri="{FF2B5EF4-FFF2-40B4-BE49-F238E27FC236}">
                <a16:creationId xmlns:a16="http://schemas.microsoft.com/office/drawing/2014/main" id="{BC7044EA-696E-274D-99FD-89FCD4699014}"/>
              </a:ext>
            </a:extLst>
          </p:cNvPr>
          <p:cNvSpPr>
            <a:spLocks noGrp="1"/>
          </p:cNvSpPr>
          <p:nvPr>
            <p:ph idx="1"/>
          </p:nvPr>
        </p:nvSpPr>
        <p:spPr/>
        <p:txBody>
          <a:bodyPr/>
          <a:lstStyle/>
          <a:p>
            <a:r>
              <a:rPr lang="en-GB" dirty="0"/>
              <a:t>Find out anything you can about trees in your neighbourhood or region.  Measure some trees.  Find out what others measure ABOUT trees.</a:t>
            </a:r>
          </a:p>
          <a:p>
            <a:r>
              <a:rPr lang="en-GB" dirty="0"/>
              <a:t>Select a tree to keep an eye on over the next 20 weeks – make a log of how its size and look changes – photograph it once a week at the same time.  Take the SAME photo of it at 8am, 12 noon, 4pm and 8pm to see how the light it gets changes</a:t>
            </a:r>
          </a:p>
          <a:p>
            <a:pPr marL="0" indent="0">
              <a:buNone/>
            </a:pPr>
            <a:endParaRPr lang="en-GB" dirty="0"/>
          </a:p>
          <a:p>
            <a:endParaRPr lang="en-US" dirty="0"/>
          </a:p>
        </p:txBody>
      </p:sp>
    </p:spTree>
    <p:extLst>
      <p:ext uri="{BB962C8B-B14F-4D97-AF65-F5344CB8AC3E}">
        <p14:creationId xmlns:p14="http://schemas.microsoft.com/office/powerpoint/2010/main" val="2292081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8756B-656C-44D4-AEC9-57CBB31F75E7}"/>
              </a:ext>
            </a:extLst>
          </p:cNvPr>
          <p:cNvSpPr>
            <a:spLocks noGrp="1"/>
          </p:cNvSpPr>
          <p:nvPr>
            <p:ph type="title"/>
          </p:nvPr>
        </p:nvSpPr>
        <p:spPr/>
        <p:txBody>
          <a:bodyPr/>
          <a:lstStyle/>
          <a:p>
            <a:endParaRPr lang="en-GB"/>
          </a:p>
        </p:txBody>
      </p:sp>
      <p:pic>
        <p:nvPicPr>
          <p:cNvPr id="5" name="Content Placeholder 4" descr="A picture containing electronics&#10;&#10;Description automatically generated">
            <a:extLst>
              <a:ext uri="{FF2B5EF4-FFF2-40B4-BE49-F238E27FC236}">
                <a16:creationId xmlns:a16="http://schemas.microsoft.com/office/drawing/2014/main" id="{AC2C5FD4-D2BF-48DC-83A2-E0A63517CA46}"/>
              </a:ext>
            </a:extLst>
          </p:cNvPr>
          <p:cNvPicPr>
            <a:picLocks noGrp="1" noChangeAspect="1"/>
          </p:cNvPicPr>
          <p:nvPr>
            <p:ph idx="1"/>
          </p:nvPr>
        </p:nvPicPr>
        <p:blipFill>
          <a:blip r:embed="rId2"/>
          <a:stretch>
            <a:fillRect/>
          </a:stretch>
        </p:blipFill>
        <p:spPr>
          <a:xfrm>
            <a:off x="60707" y="1656522"/>
            <a:ext cx="6203783" cy="4652838"/>
          </a:xfrm>
        </p:spPr>
      </p:pic>
      <p:pic>
        <p:nvPicPr>
          <p:cNvPr id="7" name="Picture 6">
            <a:extLst>
              <a:ext uri="{FF2B5EF4-FFF2-40B4-BE49-F238E27FC236}">
                <a16:creationId xmlns:a16="http://schemas.microsoft.com/office/drawing/2014/main" id="{5EB0A09E-8991-4078-A72A-B5C1C80F5321}"/>
              </a:ext>
            </a:extLst>
          </p:cNvPr>
          <p:cNvPicPr>
            <a:picLocks noChangeAspect="1"/>
          </p:cNvPicPr>
          <p:nvPr/>
        </p:nvPicPr>
        <p:blipFill>
          <a:blip r:embed="rId3"/>
          <a:stretch>
            <a:fillRect/>
          </a:stretch>
        </p:blipFill>
        <p:spPr>
          <a:xfrm>
            <a:off x="5988217" y="1656522"/>
            <a:ext cx="6203783" cy="4652837"/>
          </a:xfrm>
          <a:prstGeom prst="rect">
            <a:avLst/>
          </a:prstGeom>
        </p:spPr>
      </p:pic>
    </p:spTree>
    <p:extLst>
      <p:ext uri="{BB962C8B-B14F-4D97-AF65-F5344CB8AC3E}">
        <p14:creationId xmlns:p14="http://schemas.microsoft.com/office/powerpoint/2010/main" val="3846812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3B2C-1386-4C22-BDC8-66E15F09151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F2FCA25-95F9-4448-96C9-1A2468B3611C}"/>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994B4198-FE26-4AFD-9926-BC22AA4DCFA3}"/>
              </a:ext>
            </a:extLst>
          </p:cNvPr>
          <p:cNvPicPr>
            <a:picLocks noChangeAspect="1"/>
          </p:cNvPicPr>
          <p:nvPr/>
        </p:nvPicPr>
        <p:blipFill>
          <a:blip r:embed="rId2"/>
          <a:stretch>
            <a:fillRect/>
          </a:stretch>
        </p:blipFill>
        <p:spPr>
          <a:xfrm>
            <a:off x="168852" y="2851107"/>
            <a:ext cx="5082021" cy="3807630"/>
          </a:xfrm>
          <a:prstGeom prst="rect">
            <a:avLst/>
          </a:prstGeom>
        </p:spPr>
      </p:pic>
      <p:pic>
        <p:nvPicPr>
          <p:cNvPr id="5" name="Picture 4">
            <a:extLst>
              <a:ext uri="{FF2B5EF4-FFF2-40B4-BE49-F238E27FC236}">
                <a16:creationId xmlns:a16="http://schemas.microsoft.com/office/drawing/2014/main" id="{1B377F3B-ACFF-4F43-8C8D-E12DE5C31FBC}"/>
              </a:ext>
            </a:extLst>
          </p:cNvPr>
          <p:cNvPicPr>
            <a:picLocks noChangeAspect="1"/>
          </p:cNvPicPr>
          <p:nvPr/>
        </p:nvPicPr>
        <p:blipFill>
          <a:blip r:embed="rId3"/>
          <a:stretch>
            <a:fillRect/>
          </a:stretch>
        </p:blipFill>
        <p:spPr>
          <a:xfrm>
            <a:off x="5631873" y="1905762"/>
            <a:ext cx="6248400" cy="4838700"/>
          </a:xfrm>
          <a:prstGeom prst="rect">
            <a:avLst/>
          </a:prstGeom>
        </p:spPr>
      </p:pic>
    </p:spTree>
    <p:extLst>
      <p:ext uri="{BB962C8B-B14F-4D97-AF65-F5344CB8AC3E}">
        <p14:creationId xmlns:p14="http://schemas.microsoft.com/office/powerpoint/2010/main" val="2435932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19EA2-E3E5-4279-BC64-BB8B729DB74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07A58EB-100F-43E9-BCBF-208150062143}"/>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3DACD8AE-6987-4194-B2BA-C1D982E54BEA}"/>
              </a:ext>
            </a:extLst>
          </p:cNvPr>
          <p:cNvPicPr>
            <a:picLocks noChangeAspect="1"/>
          </p:cNvPicPr>
          <p:nvPr/>
        </p:nvPicPr>
        <p:blipFill>
          <a:blip r:embed="rId2"/>
          <a:stretch>
            <a:fillRect/>
          </a:stretch>
        </p:blipFill>
        <p:spPr>
          <a:xfrm>
            <a:off x="1999569" y="544762"/>
            <a:ext cx="7275059" cy="5627438"/>
          </a:xfrm>
          <a:prstGeom prst="rect">
            <a:avLst/>
          </a:prstGeom>
        </p:spPr>
      </p:pic>
    </p:spTree>
    <p:extLst>
      <p:ext uri="{BB962C8B-B14F-4D97-AF65-F5344CB8AC3E}">
        <p14:creationId xmlns:p14="http://schemas.microsoft.com/office/powerpoint/2010/main" val="3971675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32FE-B120-414A-B736-5E8DFFB4FA0D}"/>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DBC82C35-2E12-444A-81E0-D248C5D241EE}"/>
              </a:ext>
            </a:extLst>
          </p:cNvPr>
          <p:cNvPicPr>
            <a:picLocks noGrp="1" noChangeAspect="1"/>
          </p:cNvPicPr>
          <p:nvPr>
            <p:ph idx="1"/>
          </p:nvPr>
        </p:nvPicPr>
        <p:blipFill>
          <a:blip r:embed="rId2"/>
          <a:stretch>
            <a:fillRect/>
          </a:stretch>
        </p:blipFill>
        <p:spPr>
          <a:xfrm>
            <a:off x="4186318" y="-54499"/>
            <a:ext cx="3257550" cy="3257550"/>
          </a:xfrm>
        </p:spPr>
      </p:pic>
      <p:pic>
        <p:nvPicPr>
          <p:cNvPr id="7" name="Picture 6" descr="A picture containing white, dishware, butter dish, tableware&#10;&#10;Description automatically generated">
            <a:extLst>
              <a:ext uri="{FF2B5EF4-FFF2-40B4-BE49-F238E27FC236}">
                <a16:creationId xmlns:a16="http://schemas.microsoft.com/office/drawing/2014/main" id="{C0E3356A-6767-466A-B7BF-AC81ED261476}"/>
              </a:ext>
            </a:extLst>
          </p:cNvPr>
          <p:cNvPicPr>
            <a:picLocks noChangeAspect="1"/>
          </p:cNvPicPr>
          <p:nvPr/>
        </p:nvPicPr>
        <p:blipFill>
          <a:blip r:embed="rId3"/>
          <a:stretch>
            <a:fillRect/>
          </a:stretch>
        </p:blipFill>
        <p:spPr>
          <a:xfrm>
            <a:off x="4298708" y="3349512"/>
            <a:ext cx="3404189" cy="3404189"/>
          </a:xfrm>
          <a:prstGeom prst="rect">
            <a:avLst/>
          </a:prstGeom>
        </p:spPr>
      </p:pic>
      <p:pic>
        <p:nvPicPr>
          <p:cNvPr id="9" name="Picture 8">
            <a:extLst>
              <a:ext uri="{FF2B5EF4-FFF2-40B4-BE49-F238E27FC236}">
                <a16:creationId xmlns:a16="http://schemas.microsoft.com/office/drawing/2014/main" id="{3A170DC4-CC27-4A10-BFD3-A665890FEF14}"/>
              </a:ext>
            </a:extLst>
          </p:cNvPr>
          <p:cNvPicPr>
            <a:picLocks noChangeAspect="1"/>
          </p:cNvPicPr>
          <p:nvPr/>
        </p:nvPicPr>
        <p:blipFill>
          <a:blip r:embed="rId4"/>
          <a:stretch>
            <a:fillRect/>
          </a:stretch>
        </p:blipFill>
        <p:spPr>
          <a:xfrm>
            <a:off x="7893292" y="1254012"/>
            <a:ext cx="4191000" cy="4191000"/>
          </a:xfrm>
          <a:prstGeom prst="rect">
            <a:avLst/>
          </a:prstGeom>
        </p:spPr>
      </p:pic>
      <p:pic>
        <p:nvPicPr>
          <p:cNvPr id="12" name="Picture 11">
            <a:extLst>
              <a:ext uri="{FF2B5EF4-FFF2-40B4-BE49-F238E27FC236}">
                <a16:creationId xmlns:a16="http://schemas.microsoft.com/office/drawing/2014/main" id="{9070B873-8BA0-4E10-8C4D-0B4BED93F142}"/>
              </a:ext>
            </a:extLst>
          </p:cNvPr>
          <p:cNvPicPr>
            <a:picLocks noChangeAspect="1"/>
          </p:cNvPicPr>
          <p:nvPr/>
        </p:nvPicPr>
        <p:blipFill>
          <a:blip r:embed="rId5"/>
          <a:stretch>
            <a:fillRect/>
          </a:stretch>
        </p:blipFill>
        <p:spPr>
          <a:xfrm>
            <a:off x="107708" y="2667000"/>
            <a:ext cx="4191000" cy="4191000"/>
          </a:xfrm>
          <a:prstGeom prst="rect">
            <a:avLst/>
          </a:prstGeom>
        </p:spPr>
      </p:pic>
    </p:spTree>
    <p:extLst>
      <p:ext uri="{BB962C8B-B14F-4D97-AF65-F5344CB8AC3E}">
        <p14:creationId xmlns:p14="http://schemas.microsoft.com/office/powerpoint/2010/main" val="2643100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2BE3-4DFF-8042-86EF-0362ABDFC6B3}"/>
              </a:ext>
            </a:extLst>
          </p:cNvPr>
          <p:cNvSpPr>
            <a:spLocks noGrp="1"/>
          </p:cNvSpPr>
          <p:nvPr>
            <p:ph type="title"/>
          </p:nvPr>
        </p:nvSpPr>
        <p:spPr/>
        <p:txBody>
          <a:bodyPr/>
          <a:lstStyle/>
          <a:p>
            <a:r>
              <a:rPr lang="en-US" dirty="0"/>
              <a:t>Today</a:t>
            </a:r>
          </a:p>
        </p:txBody>
      </p:sp>
      <p:sp>
        <p:nvSpPr>
          <p:cNvPr id="3" name="Content Placeholder 2">
            <a:extLst>
              <a:ext uri="{FF2B5EF4-FFF2-40B4-BE49-F238E27FC236}">
                <a16:creationId xmlns:a16="http://schemas.microsoft.com/office/drawing/2014/main" id="{902BAAA3-5F44-6142-A0FC-A3CD9C41E16A}"/>
              </a:ext>
            </a:extLst>
          </p:cNvPr>
          <p:cNvSpPr>
            <a:spLocks noGrp="1"/>
          </p:cNvSpPr>
          <p:nvPr>
            <p:ph idx="1"/>
          </p:nvPr>
        </p:nvSpPr>
        <p:spPr/>
        <p:txBody>
          <a:bodyPr>
            <a:normAutofit/>
          </a:bodyPr>
          <a:lstStyle/>
          <a:p>
            <a:r>
              <a:rPr lang="en-US" dirty="0"/>
              <a:t>Recap from last week -US</a:t>
            </a:r>
          </a:p>
          <a:p>
            <a:r>
              <a:rPr lang="en-US" dirty="0"/>
              <a:t>Talking about Trees– YOU</a:t>
            </a:r>
          </a:p>
          <a:p>
            <a:r>
              <a:rPr lang="en-US" dirty="0"/>
              <a:t>Design decisions - ALL</a:t>
            </a:r>
          </a:p>
          <a:p>
            <a:endParaRPr lang="en-US" dirty="0"/>
          </a:p>
          <a:p>
            <a:endParaRPr lang="en-US" dirty="0"/>
          </a:p>
          <a:p>
            <a:endParaRPr lang="en-US" dirty="0"/>
          </a:p>
        </p:txBody>
      </p:sp>
    </p:spTree>
    <p:extLst>
      <p:ext uri="{BB962C8B-B14F-4D97-AF65-F5344CB8AC3E}">
        <p14:creationId xmlns:p14="http://schemas.microsoft.com/office/powerpoint/2010/main" val="3175743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2BE3-4DFF-8042-86EF-0362ABDFC6B3}"/>
              </a:ext>
            </a:extLst>
          </p:cNvPr>
          <p:cNvSpPr>
            <a:spLocks noGrp="1"/>
          </p:cNvSpPr>
          <p:nvPr>
            <p:ph type="title"/>
          </p:nvPr>
        </p:nvSpPr>
        <p:spPr/>
        <p:txBody>
          <a:bodyPr/>
          <a:lstStyle/>
          <a:p>
            <a:r>
              <a:rPr lang="en-US" dirty="0"/>
              <a:t>Reminder - The Challenge</a:t>
            </a:r>
          </a:p>
        </p:txBody>
      </p:sp>
      <p:sp>
        <p:nvSpPr>
          <p:cNvPr id="3" name="Content Placeholder 2">
            <a:extLst>
              <a:ext uri="{FF2B5EF4-FFF2-40B4-BE49-F238E27FC236}">
                <a16:creationId xmlns:a16="http://schemas.microsoft.com/office/drawing/2014/main" id="{902BAAA3-5F44-6142-A0FC-A3CD9C41E16A}"/>
              </a:ext>
            </a:extLst>
          </p:cNvPr>
          <p:cNvSpPr>
            <a:spLocks noGrp="1"/>
          </p:cNvSpPr>
          <p:nvPr>
            <p:ph idx="1"/>
          </p:nvPr>
        </p:nvSpPr>
        <p:spPr/>
        <p:txBody>
          <a:bodyPr/>
          <a:lstStyle/>
          <a:p>
            <a:r>
              <a:rPr lang="en-US" dirty="0"/>
              <a:t>To gather data from trees on air quality around Clitheroe and the Local area to see what effect trees might have on air quality and to see how air quality varies</a:t>
            </a:r>
          </a:p>
          <a:p>
            <a:r>
              <a:rPr lang="en-US" dirty="0"/>
              <a:t>To find </a:t>
            </a:r>
            <a:r>
              <a:rPr lang="en-US" b="1" dirty="0"/>
              <a:t>ways to make the data exciting for children </a:t>
            </a:r>
            <a:r>
              <a:rPr lang="en-US" dirty="0"/>
              <a:t>in KS1 and KS2 and also to package that data in interesting ways for the local community</a:t>
            </a:r>
          </a:p>
        </p:txBody>
      </p:sp>
    </p:spTree>
    <p:extLst>
      <p:ext uri="{BB962C8B-B14F-4D97-AF65-F5344CB8AC3E}">
        <p14:creationId xmlns:p14="http://schemas.microsoft.com/office/powerpoint/2010/main" val="2982537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DB6FD-2583-934F-85F6-353BC6F5431B}"/>
              </a:ext>
            </a:extLst>
          </p:cNvPr>
          <p:cNvSpPr>
            <a:spLocks noGrp="1"/>
          </p:cNvSpPr>
          <p:nvPr>
            <p:ph type="title"/>
          </p:nvPr>
        </p:nvSpPr>
        <p:spPr/>
        <p:txBody>
          <a:bodyPr/>
          <a:lstStyle/>
          <a:p>
            <a:r>
              <a:rPr lang="en-US" dirty="0"/>
              <a:t>Add ins?</a:t>
            </a:r>
          </a:p>
        </p:txBody>
      </p:sp>
      <p:sp>
        <p:nvSpPr>
          <p:cNvPr id="3" name="Content Placeholder 2">
            <a:extLst>
              <a:ext uri="{FF2B5EF4-FFF2-40B4-BE49-F238E27FC236}">
                <a16:creationId xmlns:a16="http://schemas.microsoft.com/office/drawing/2014/main" id="{5594CEA5-F589-F149-9A90-BECF713EEBD9}"/>
              </a:ext>
            </a:extLst>
          </p:cNvPr>
          <p:cNvSpPr>
            <a:spLocks noGrp="1"/>
          </p:cNvSpPr>
          <p:nvPr>
            <p:ph idx="1"/>
          </p:nvPr>
        </p:nvSpPr>
        <p:spPr/>
        <p:txBody>
          <a:bodyPr/>
          <a:lstStyle/>
          <a:p>
            <a:r>
              <a:rPr lang="en-US" dirty="0"/>
              <a:t>Anyone got anything to show / talk about?</a:t>
            </a:r>
          </a:p>
          <a:p>
            <a:r>
              <a:rPr lang="en-US" dirty="0"/>
              <a:t>Please put in chat now</a:t>
            </a:r>
            <a:r>
              <a:rPr lang="en-US" dirty="0">
                <a:sym typeface="Wingdings" panose="05000000000000000000" pitchFamily="2" charset="2"/>
              </a:rPr>
              <a:t></a:t>
            </a:r>
            <a:endParaRPr lang="en-US" dirty="0"/>
          </a:p>
        </p:txBody>
      </p:sp>
    </p:spTree>
    <p:extLst>
      <p:ext uri="{BB962C8B-B14F-4D97-AF65-F5344CB8AC3E}">
        <p14:creationId xmlns:p14="http://schemas.microsoft.com/office/powerpoint/2010/main" val="2850713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2BE3-4DFF-8042-86EF-0362ABDFC6B3}"/>
              </a:ext>
            </a:extLst>
          </p:cNvPr>
          <p:cNvSpPr>
            <a:spLocks noGrp="1"/>
          </p:cNvSpPr>
          <p:nvPr>
            <p:ph type="title"/>
          </p:nvPr>
        </p:nvSpPr>
        <p:spPr/>
        <p:txBody>
          <a:bodyPr/>
          <a:lstStyle/>
          <a:p>
            <a:r>
              <a:rPr lang="en-US" dirty="0"/>
              <a:t>Science Ambassadors</a:t>
            </a:r>
          </a:p>
        </p:txBody>
      </p:sp>
      <p:sp>
        <p:nvSpPr>
          <p:cNvPr id="3" name="Content Placeholder 2">
            <a:extLst>
              <a:ext uri="{FF2B5EF4-FFF2-40B4-BE49-F238E27FC236}">
                <a16:creationId xmlns:a16="http://schemas.microsoft.com/office/drawing/2014/main" id="{902BAAA3-5F44-6142-A0FC-A3CD9C41E16A}"/>
              </a:ext>
            </a:extLst>
          </p:cNvPr>
          <p:cNvSpPr>
            <a:spLocks noGrp="1"/>
          </p:cNvSpPr>
          <p:nvPr>
            <p:ph idx="1"/>
          </p:nvPr>
        </p:nvSpPr>
        <p:spPr/>
        <p:txBody>
          <a:bodyPr>
            <a:normAutofit/>
          </a:bodyPr>
          <a:lstStyle/>
          <a:p>
            <a:r>
              <a:rPr lang="en-US" dirty="0"/>
              <a:t>A Science Ambassador </a:t>
            </a:r>
          </a:p>
          <a:p>
            <a:pPr lvl="1"/>
            <a:r>
              <a:rPr lang="en-GB" dirty="0"/>
              <a:t>Explains Science using scientific vocabulary</a:t>
            </a:r>
          </a:p>
          <a:p>
            <a:pPr lvl="1"/>
            <a:r>
              <a:rPr lang="en-GB" dirty="0"/>
              <a:t>Shares the science being done in a suitable format </a:t>
            </a:r>
          </a:p>
          <a:p>
            <a:pPr lvl="1"/>
            <a:r>
              <a:rPr lang="en-GB" dirty="0"/>
              <a:t>Gets feedback from children and captures their voice and enthusiasm</a:t>
            </a:r>
          </a:p>
          <a:p>
            <a:pPr lvl="1"/>
            <a:r>
              <a:rPr lang="en-GB" dirty="0"/>
              <a:t>Engages children where possible</a:t>
            </a:r>
          </a:p>
          <a:p>
            <a:pPr lvl="1"/>
            <a:r>
              <a:rPr lang="en-GB" dirty="0"/>
              <a:t> </a:t>
            </a:r>
          </a:p>
          <a:p>
            <a:pPr marL="457200" lvl="1" indent="0">
              <a:buNone/>
            </a:pPr>
            <a:endParaRPr lang="en-GB" dirty="0"/>
          </a:p>
          <a:p>
            <a:pPr marL="457200" lvl="1" indent="0">
              <a:buNone/>
            </a:pPr>
            <a:br>
              <a:rPr lang="en-GB" dirty="0"/>
            </a:br>
            <a:endParaRPr lang="en-US" dirty="0"/>
          </a:p>
        </p:txBody>
      </p:sp>
    </p:spTree>
    <p:extLst>
      <p:ext uri="{BB962C8B-B14F-4D97-AF65-F5344CB8AC3E}">
        <p14:creationId xmlns:p14="http://schemas.microsoft.com/office/powerpoint/2010/main" val="32146252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42e13996-3b99-4ed6-ac8b-0fbc791e19eb"/>
</p:tagLst>
</file>

<file path=ppt/theme/theme1.xml><?xml version="1.0" encoding="utf-8"?>
<a:theme xmlns:a="http://schemas.openxmlformats.org/drawingml/2006/main" name="AccentBoxVTI">
  <a:themeElements>
    <a:clrScheme name="AnalogousFromLightSeedRightStep">
      <a:dk1>
        <a:srgbClr val="000000"/>
      </a:dk1>
      <a:lt1>
        <a:srgbClr val="FFFFFF"/>
      </a:lt1>
      <a:dk2>
        <a:srgbClr val="2F3920"/>
      </a:dk2>
      <a:lt2>
        <a:srgbClr val="E2E6E8"/>
      </a:lt2>
      <a:accent1>
        <a:srgbClr val="BC9B84"/>
      </a:accent1>
      <a:accent2>
        <a:srgbClr val="ABA175"/>
      </a:accent2>
      <a:accent3>
        <a:srgbClr val="9CA57D"/>
      </a:accent3>
      <a:accent4>
        <a:srgbClr val="88AC75"/>
      </a:accent4>
      <a:accent5>
        <a:srgbClr val="81AC84"/>
      </a:accent5>
      <a:accent6>
        <a:srgbClr val="77AE92"/>
      </a:accent6>
      <a:hlink>
        <a:srgbClr val="5986A5"/>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4F133CE2623B74D8E72A459D6650AD0" ma:contentTypeVersion="13" ma:contentTypeDescription="Create a new document." ma:contentTypeScope="" ma:versionID="500d5e06cc63b70bb48cfc1fa264fee6">
  <xsd:schema xmlns:xsd="http://www.w3.org/2001/XMLSchema" xmlns:xs="http://www.w3.org/2001/XMLSchema" xmlns:p="http://schemas.microsoft.com/office/2006/metadata/properties" xmlns:ns3="67b0680d-6c3b-4680-9a75-22dee6755717" xmlns:ns4="1c9c29da-d526-4f07-8beb-5ebeffb879cb" targetNamespace="http://schemas.microsoft.com/office/2006/metadata/properties" ma:root="true" ma:fieldsID="af04962423822b370883510b731a5183" ns3:_="" ns4:_="">
    <xsd:import namespace="67b0680d-6c3b-4680-9a75-22dee6755717"/>
    <xsd:import namespace="1c9c29da-d526-4f07-8beb-5ebeffb879c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b0680d-6c3b-4680-9a75-22dee67557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9c29da-d526-4f07-8beb-5ebeffb879c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159824-D66A-497D-9706-EBBC6AAB9F9B}">
  <ds:schemaRefs>
    <ds:schemaRef ds:uri="http://purl.org/dc/dcmitype/"/>
    <ds:schemaRef ds:uri="1c9c29da-d526-4f07-8beb-5ebeffb879cb"/>
    <ds:schemaRef ds:uri="http://schemas.microsoft.com/office/2006/documentManagement/types"/>
    <ds:schemaRef ds:uri="http://schemas.microsoft.com/office/2006/metadata/properties"/>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67b0680d-6c3b-4680-9a75-22dee6755717"/>
  </ds:schemaRefs>
</ds:datastoreItem>
</file>

<file path=customXml/itemProps2.xml><?xml version="1.0" encoding="utf-8"?>
<ds:datastoreItem xmlns:ds="http://schemas.openxmlformats.org/officeDocument/2006/customXml" ds:itemID="{486F9F51-3C97-41E8-BEA9-B8563E5411FA}">
  <ds:schemaRefs>
    <ds:schemaRef ds:uri="http://schemas.microsoft.com/sharepoint/v3/contenttype/forms"/>
  </ds:schemaRefs>
</ds:datastoreItem>
</file>

<file path=customXml/itemProps3.xml><?xml version="1.0" encoding="utf-8"?>
<ds:datastoreItem xmlns:ds="http://schemas.openxmlformats.org/officeDocument/2006/customXml" ds:itemID="{F1ECB11F-0BCE-4D41-923B-37565069CA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b0680d-6c3b-4680-9a75-22dee6755717"/>
    <ds:schemaRef ds:uri="1c9c29da-d526-4f07-8beb-5ebeffb879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76</TotalTime>
  <Words>453</Words>
  <Application>Microsoft Office PowerPoint</Application>
  <PresentationFormat>Widescreen</PresentationFormat>
  <Paragraphs>58</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Neue Haas Grotesk Text Pro</vt:lpstr>
      <vt:lpstr>AccentBoxVTI</vt:lpstr>
      <vt:lpstr>Enrichment – Internet of Trees</vt:lpstr>
      <vt:lpstr>PowerPoint Presentation</vt:lpstr>
      <vt:lpstr>PowerPoint Presentation</vt:lpstr>
      <vt:lpstr>PowerPoint Presentation</vt:lpstr>
      <vt:lpstr>PowerPoint Presentation</vt:lpstr>
      <vt:lpstr>Today</vt:lpstr>
      <vt:lpstr>Reminder - The Challenge</vt:lpstr>
      <vt:lpstr>Add ins?</vt:lpstr>
      <vt:lpstr>Science Ambassadors</vt:lpstr>
      <vt:lpstr>How it will look</vt:lpstr>
      <vt:lpstr>Medium and Message </vt:lpstr>
      <vt:lpstr>Medium and Message </vt:lpstr>
      <vt:lpstr>Weather and Air Quality</vt:lpstr>
      <vt:lpstr>Climate change and Air Pollution</vt:lpstr>
      <vt:lpstr>Task for today</vt:lpstr>
      <vt:lpstr>ReGroup</vt:lpstr>
      <vt:lpstr>Follow on work - optional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Enrichment – Internet of Trees</dc:title>
  <dc:creator>Janet C Read &lt;School of Psychology &amp; Computer Science&gt;</dc:creator>
  <cp:lastModifiedBy>Daniel Bowen Fitton &lt;School of Psychology &amp; Computer Science&gt;</cp:lastModifiedBy>
  <cp:revision>2</cp:revision>
  <dcterms:created xsi:type="dcterms:W3CDTF">2021-02-10T10:40:24Z</dcterms:created>
  <dcterms:modified xsi:type="dcterms:W3CDTF">2021-02-10T14:00:08Z</dcterms:modified>
</cp:coreProperties>
</file>