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3" r:id="rId8"/>
    <p:sldId id="262" r:id="rId9"/>
    <p:sldId id="266" r:id="rId10"/>
    <p:sldId id="265" r:id="rId11"/>
    <p:sldId id="267" r:id="rId12"/>
    <p:sldId id="264"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0"/>
    <p:restoredTop sz="95588"/>
  </p:normalViewPr>
  <p:slideViewPr>
    <p:cSldViewPr snapToGrid="0" snapToObjects="1">
      <p:cViewPr varScale="1">
        <p:scale>
          <a:sx n="104" d="100"/>
          <a:sy n="104" d="100"/>
        </p:scale>
        <p:origin x="216"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1/18/21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2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1/18/21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0437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1/18/21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3096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1/18/21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1235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1/18/21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82594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1/18/21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0549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1/18/21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0441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1/18/21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2632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1/18/21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4183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1/18/21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6169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1/18/21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72141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1/18/21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98620175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omeap.org.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uk-air.defra.gov.uk/latest/google-earth"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openstreetmap.org/relation/824719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oyalso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irqualitynews.com/2020/01/29/7000-trees-will-be-planted-in-london-to-improve-air-quality/" TargetMode="External"/><Relationship Id="rId2" Type="http://schemas.openxmlformats.org/officeDocument/2006/relationships/hyperlink" Target="https://www.bbc.com/future/article/20190118-how-do-you-bring-wildlife-back-to-the-city" TargetMode="External"/><Relationship Id="rId1" Type="http://schemas.openxmlformats.org/officeDocument/2006/relationships/slideLayout" Target="../slideLayouts/slideLayout2.xml"/><Relationship Id="rId4" Type="http://schemas.openxmlformats.org/officeDocument/2006/relationships/hyperlink" Target="https://www.dezeen.com/2019/06/26/paris-urban-forest-plant-trees-landmark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a:extLst>
              <a:ext uri="{FF2B5EF4-FFF2-40B4-BE49-F238E27FC236}">
                <a16:creationId xmlns:a16="http://schemas.microsoft.com/office/drawing/2014/main" id="{54479440-55E1-4DE9-ADED-128ED05CF5DB}"/>
              </a:ext>
            </a:extLst>
          </p:cNvPr>
          <p:cNvPicPr>
            <a:picLocks noChangeAspect="1"/>
          </p:cNvPicPr>
          <p:nvPr/>
        </p:nvPicPr>
        <p:blipFill rotWithShape="1">
          <a:blip r:embed="rId2"/>
          <a:srcRect b="25000"/>
          <a:stretch/>
        </p:blipFill>
        <p:spPr>
          <a:xfrm>
            <a:off x="20" y="10"/>
            <a:ext cx="12191981" cy="6857990"/>
          </a:xfrm>
          <a:prstGeom prst="rect">
            <a:avLst/>
          </a:prstGeom>
        </p:spPr>
      </p:pic>
      <p:sp>
        <p:nvSpPr>
          <p:cNvPr id="17"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910778-2AE7-A64A-A119-5CA26A2B03FD}"/>
              </a:ext>
            </a:extLst>
          </p:cNvPr>
          <p:cNvSpPr>
            <a:spLocks noGrp="1"/>
          </p:cNvSpPr>
          <p:nvPr>
            <p:ph type="ctrTitle"/>
          </p:nvPr>
        </p:nvSpPr>
        <p:spPr>
          <a:xfrm>
            <a:off x="404553" y="3091928"/>
            <a:ext cx="9078562" cy="2387600"/>
          </a:xfrm>
        </p:spPr>
        <p:txBody>
          <a:bodyPr>
            <a:normAutofit/>
          </a:bodyPr>
          <a:lstStyle/>
          <a:p>
            <a:r>
              <a:rPr lang="en-US" sz="6600" dirty="0"/>
              <a:t>Enrichment – Internet of Trees</a:t>
            </a:r>
          </a:p>
        </p:txBody>
      </p:sp>
      <p:sp>
        <p:nvSpPr>
          <p:cNvPr id="18"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069F727-97B7-3F48-A39A-4D370DD04753}"/>
              </a:ext>
            </a:extLst>
          </p:cNvPr>
          <p:cNvSpPr>
            <a:spLocks noGrp="1"/>
          </p:cNvSpPr>
          <p:nvPr>
            <p:ph type="subTitle" idx="1"/>
          </p:nvPr>
        </p:nvSpPr>
        <p:spPr>
          <a:xfrm>
            <a:off x="404553" y="5624945"/>
            <a:ext cx="9078562" cy="592975"/>
          </a:xfrm>
        </p:spPr>
        <p:txBody>
          <a:bodyPr anchor="ctr">
            <a:normAutofit/>
          </a:bodyPr>
          <a:lstStyle/>
          <a:p>
            <a:endParaRPr lang="en-US"/>
          </a:p>
        </p:txBody>
      </p:sp>
    </p:spTree>
    <p:extLst>
      <p:ext uri="{BB962C8B-B14F-4D97-AF65-F5344CB8AC3E}">
        <p14:creationId xmlns:p14="http://schemas.microsoft.com/office/powerpoint/2010/main" val="412155363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65C3-9D2F-F043-8AD7-395BF4D8571A}"/>
              </a:ext>
            </a:extLst>
          </p:cNvPr>
          <p:cNvSpPr>
            <a:spLocks noGrp="1"/>
          </p:cNvSpPr>
          <p:nvPr>
            <p:ph type="title"/>
          </p:nvPr>
        </p:nvSpPr>
        <p:spPr/>
        <p:txBody>
          <a:bodyPr/>
          <a:lstStyle/>
          <a:p>
            <a:r>
              <a:rPr lang="en-GB" dirty="0"/>
              <a:t>What is the Daily Air Quality Index?</a:t>
            </a:r>
          </a:p>
        </p:txBody>
      </p:sp>
      <p:sp>
        <p:nvSpPr>
          <p:cNvPr id="3" name="Content Placeholder 2">
            <a:extLst>
              <a:ext uri="{FF2B5EF4-FFF2-40B4-BE49-F238E27FC236}">
                <a16:creationId xmlns:a16="http://schemas.microsoft.com/office/drawing/2014/main" id="{902350B3-6993-A443-B3F3-AB46264552F5}"/>
              </a:ext>
            </a:extLst>
          </p:cNvPr>
          <p:cNvSpPr>
            <a:spLocks noGrp="1"/>
          </p:cNvSpPr>
          <p:nvPr>
            <p:ph idx="1"/>
          </p:nvPr>
        </p:nvSpPr>
        <p:spPr/>
        <p:txBody>
          <a:bodyPr/>
          <a:lstStyle/>
          <a:p>
            <a:r>
              <a:rPr lang="en-GB" dirty="0"/>
              <a:t>The DAQI tells you about levels of air pollution. It also provides health advice in the form of recommended actions you may wish to take, according to the level of air pollution. The index is numbered 1-10 and divided into four bands, low (1) to very high (10), to provide detail about air pollution levels in a simple way. This system was recommended by the </a:t>
            </a:r>
            <a:r>
              <a:rPr lang="en-GB" dirty="0">
                <a:hlinkClick r:id="rId2"/>
              </a:rPr>
              <a:t>Committee on Medical Effects of Air Pollutants (COMEAP</a:t>
            </a:r>
            <a:r>
              <a:rPr lang="en-GB" dirty="0"/>
              <a:t>).</a:t>
            </a:r>
          </a:p>
          <a:p>
            <a:endParaRPr lang="en-US" dirty="0"/>
          </a:p>
        </p:txBody>
      </p:sp>
    </p:spTree>
    <p:extLst>
      <p:ext uri="{BB962C8B-B14F-4D97-AF65-F5344CB8AC3E}">
        <p14:creationId xmlns:p14="http://schemas.microsoft.com/office/powerpoint/2010/main" val="1821607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E3693-9263-DE4F-8450-5C97B6F14AC9}"/>
              </a:ext>
            </a:extLst>
          </p:cNvPr>
          <p:cNvSpPr>
            <a:spLocks noGrp="1"/>
          </p:cNvSpPr>
          <p:nvPr>
            <p:ph type="title"/>
          </p:nvPr>
        </p:nvSpPr>
        <p:spPr/>
        <p:txBody>
          <a:bodyPr/>
          <a:lstStyle/>
          <a:p>
            <a:r>
              <a:rPr lang="en-US" dirty="0"/>
              <a:t>UK Air</a:t>
            </a:r>
          </a:p>
        </p:txBody>
      </p:sp>
      <p:sp>
        <p:nvSpPr>
          <p:cNvPr id="3" name="Content Placeholder 2">
            <a:extLst>
              <a:ext uri="{FF2B5EF4-FFF2-40B4-BE49-F238E27FC236}">
                <a16:creationId xmlns:a16="http://schemas.microsoft.com/office/drawing/2014/main" id="{F33440A1-E576-C74F-94D2-008D2CD55B0D}"/>
              </a:ext>
            </a:extLst>
          </p:cNvPr>
          <p:cNvSpPr>
            <a:spLocks noGrp="1"/>
          </p:cNvSpPr>
          <p:nvPr>
            <p:ph idx="1"/>
          </p:nvPr>
        </p:nvSpPr>
        <p:spPr/>
        <p:txBody>
          <a:bodyPr/>
          <a:lstStyle/>
          <a:p>
            <a:r>
              <a:rPr lang="en-US" dirty="0">
                <a:hlinkClick r:id="rId2"/>
              </a:rPr>
              <a:t>https://uk-air.defra.gov.uk/latest/google-earth</a:t>
            </a:r>
            <a:endParaRPr lang="en-US" dirty="0"/>
          </a:p>
          <a:p>
            <a:endParaRPr lang="en-US" dirty="0"/>
          </a:p>
          <a:p>
            <a:endParaRPr lang="en-US" dirty="0"/>
          </a:p>
        </p:txBody>
      </p:sp>
    </p:spTree>
    <p:extLst>
      <p:ext uri="{BB962C8B-B14F-4D97-AF65-F5344CB8AC3E}">
        <p14:creationId xmlns:p14="http://schemas.microsoft.com/office/powerpoint/2010/main" val="3621430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8A5D0-E1BE-3D42-9649-B4DFDDCE08B5}"/>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969111C3-B47C-FD4C-8650-B0D9440A94DD}"/>
              </a:ext>
            </a:extLst>
          </p:cNvPr>
          <p:cNvSpPr>
            <a:spLocks noGrp="1"/>
          </p:cNvSpPr>
          <p:nvPr>
            <p:ph idx="1"/>
          </p:nvPr>
        </p:nvSpPr>
        <p:spPr/>
        <p:txBody>
          <a:bodyPr>
            <a:normAutofit fontScale="85000" lnSpcReduction="10000"/>
          </a:bodyPr>
          <a:lstStyle/>
          <a:p>
            <a:r>
              <a:rPr lang="en-GB" dirty="0"/>
              <a:t>Using the map that we have shared with you – find a GREEN, RED and YELLOW (or ORANGE) pen – or – you can do this online with some paint type package!!!</a:t>
            </a:r>
          </a:p>
          <a:p>
            <a:r>
              <a:rPr lang="en-GB" dirty="0"/>
              <a:t>Mark 5 places in GREEN where you think the air quality will be FANTASTIC</a:t>
            </a:r>
          </a:p>
          <a:p>
            <a:r>
              <a:rPr lang="en-GB" dirty="0"/>
              <a:t>Mark 5 places in YELLOW (or ORANGE) where you think the air quality will be okay</a:t>
            </a:r>
          </a:p>
          <a:p>
            <a:r>
              <a:rPr lang="en-GB" dirty="0"/>
              <a:t>Mark 5 places in RED where you think the air quality will be BAD</a:t>
            </a:r>
          </a:p>
          <a:p>
            <a:endParaRPr lang="en-GB" dirty="0"/>
          </a:p>
          <a:p>
            <a:r>
              <a:rPr lang="en-GB" dirty="0"/>
              <a:t>See also this URL - </a:t>
            </a:r>
            <a:r>
              <a:rPr lang="en-GB" u="sng" dirty="0">
                <a:hlinkClick r:id="rId2" tooltip="https://www.openstreetmap.org/relation/8247195"/>
              </a:rPr>
              <a:t>https://www.openstreetmap.org/relation/8247195</a:t>
            </a:r>
            <a:endParaRPr lang="en-GB" dirty="0"/>
          </a:p>
          <a:p>
            <a:r>
              <a:rPr lang="en-GB" dirty="0"/>
              <a:t> </a:t>
            </a:r>
          </a:p>
          <a:p>
            <a:endParaRPr lang="en-US" dirty="0"/>
          </a:p>
        </p:txBody>
      </p:sp>
    </p:spTree>
    <p:extLst>
      <p:ext uri="{BB962C8B-B14F-4D97-AF65-F5344CB8AC3E}">
        <p14:creationId xmlns:p14="http://schemas.microsoft.com/office/powerpoint/2010/main" val="132526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46E5-F44C-2E44-AE12-3BA1C52CAD63}"/>
              </a:ext>
            </a:extLst>
          </p:cNvPr>
          <p:cNvSpPr>
            <a:spLocks noGrp="1"/>
          </p:cNvSpPr>
          <p:nvPr>
            <p:ph type="title"/>
          </p:nvPr>
        </p:nvSpPr>
        <p:spPr/>
        <p:txBody>
          <a:bodyPr/>
          <a:lstStyle/>
          <a:p>
            <a:r>
              <a:rPr lang="en-US" dirty="0" err="1"/>
              <a:t>ReGroup</a:t>
            </a:r>
            <a:endParaRPr lang="en-US" dirty="0"/>
          </a:p>
        </p:txBody>
      </p:sp>
      <p:sp>
        <p:nvSpPr>
          <p:cNvPr id="3" name="Content Placeholder 2">
            <a:extLst>
              <a:ext uri="{FF2B5EF4-FFF2-40B4-BE49-F238E27FC236}">
                <a16:creationId xmlns:a16="http://schemas.microsoft.com/office/drawing/2014/main" id="{BC7044EA-696E-274D-99FD-89FCD4699014}"/>
              </a:ext>
            </a:extLst>
          </p:cNvPr>
          <p:cNvSpPr>
            <a:spLocks noGrp="1"/>
          </p:cNvSpPr>
          <p:nvPr>
            <p:ph idx="1"/>
          </p:nvPr>
        </p:nvSpPr>
        <p:spPr/>
        <p:txBody>
          <a:bodyPr/>
          <a:lstStyle/>
          <a:p>
            <a:r>
              <a:rPr lang="en-GB" dirty="0"/>
              <a:t>Let’s gather in what you have……..</a:t>
            </a:r>
          </a:p>
          <a:p>
            <a:endParaRPr lang="en-US" dirty="0"/>
          </a:p>
        </p:txBody>
      </p:sp>
    </p:spTree>
    <p:extLst>
      <p:ext uri="{BB962C8B-B14F-4D97-AF65-F5344CB8AC3E}">
        <p14:creationId xmlns:p14="http://schemas.microsoft.com/office/powerpoint/2010/main" val="244172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46E5-F44C-2E44-AE12-3BA1C52CAD63}"/>
              </a:ext>
            </a:extLst>
          </p:cNvPr>
          <p:cNvSpPr>
            <a:spLocks noGrp="1"/>
          </p:cNvSpPr>
          <p:nvPr>
            <p:ph type="title"/>
          </p:nvPr>
        </p:nvSpPr>
        <p:spPr/>
        <p:txBody>
          <a:bodyPr/>
          <a:lstStyle/>
          <a:p>
            <a:r>
              <a:rPr lang="en-US" dirty="0"/>
              <a:t>Thinking about sensing technology</a:t>
            </a:r>
          </a:p>
        </p:txBody>
      </p:sp>
      <p:sp>
        <p:nvSpPr>
          <p:cNvPr id="3" name="Content Placeholder 2">
            <a:extLst>
              <a:ext uri="{FF2B5EF4-FFF2-40B4-BE49-F238E27FC236}">
                <a16:creationId xmlns:a16="http://schemas.microsoft.com/office/drawing/2014/main" id="{BC7044EA-696E-274D-99FD-89FCD4699014}"/>
              </a:ext>
            </a:extLst>
          </p:cNvPr>
          <p:cNvSpPr>
            <a:spLocks noGrp="1"/>
          </p:cNvSpPr>
          <p:nvPr>
            <p:ph idx="1"/>
          </p:nvPr>
        </p:nvSpPr>
        <p:spPr/>
        <p:txBody>
          <a:bodyPr/>
          <a:lstStyle/>
          <a:p>
            <a:r>
              <a:rPr lang="en-GB" dirty="0"/>
              <a:t>We can buy sensing technology with money from the Royal Society.  We will need to place these technologies in 3 sites where there are also a ‘collection’ of trees </a:t>
            </a:r>
          </a:p>
          <a:p>
            <a:r>
              <a:rPr lang="en-GB" dirty="0"/>
              <a:t>How many trees should make a collection?</a:t>
            </a:r>
          </a:p>
          <a:p>
            <a:r>
              <a:rPr lang="en-GB" dirty="0"/>
              <a:t>Where are the trees?</a:t>
            </a:r>
          </a:p>
          <a:p>
            <a:r>
              <a:rPr lang="en-GB" dirty="0"/>
              <a:t>Where shall we place sensors?</a:t>
            </a:r>
          </a:p>
          <a:p>
            <a:endParaRPr lang="en-US" dirty="0"/>
          </a:p>
        </p:txBody>
      </p:sp>
    </p:spTree>
    <p:extLst>
      <p:ext uri="{BB962C8B-B14F-4D97-AF65-F5344CB8AC3E}">
        <p14:creationId xmlns:p14="http://schemas.microsoft.com/office/powerpoint/2010/main" val="3827323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46E5-F44C-2E44-AE12-3BA1C52CAD63}"/>
              </a:ext>
            </a:extLst>
          </p:cNvPr>
          <p:cNvSpPr>
            <a:spLocks noGrp="1"/>
          </p:cNvSpPr>
          <p:nvPr>
            <p:ph type="title"/>
          </p:nvPr>
        </p:nvSpPr>
        <p:spPr/>
        <p:txBody>
          <a:bodyPr/>
          <a:lstStyle/>
          <a:p>
            <a:r>
              <a:rPr lang="en-US" dirty="0"/>
              <a:t>Follow on work - optional</a:t>
            </a:r>
          </a:p>
        </p:txBody>
      </p:sp>
      <p:sp>
        <p:nvSpPr>
          <p:cNvPr id="3" name="Content Placeholder 2">
            <a:extLst>
              <a:ext uri="{FF2B5EF4-FFF2-40B4-BE49-F238E27FC236}">
                <a16:creationId xmlns:a16="http://schemas.microsoft.com/office/drawing/2014/main" id="{BC7044EA-696E-274D-99FD-89FCD4699014}"/>
              </a:ext>
            </a:extLst>
          </p:cNvPr>
          <p:cNvSpPr>
            <a:spLocks noGrp="1"/>
          </p:cNvSpPr>
          <p:nvPr>
            <p:ph idx="1"/>
          </p:nvPr>
        </p:nvSpPr>
        <p:spPr/>
        <p:txBody>
          <a:bodyPr/>
          <a:lstStyle/>
          <a:p>
            <a:r>
              <a:rPr lang="en-GB" dirty="0"/>
              <a:t>Find out anything you can about air quality – about climate change and air quality – about trees and air quality and about trees and climate change – or about local things happening in the region that support air quality initiatives and climate change initiatives</a:t>
            </a:r>
          </a:p>
          <a:p>
            <a:r>
              <a:rPr lang="en-GB" dirty="0"/>
              <a:t>You CAN bring that along next week – BUT it has to be presented as a 45 second ‘show and tell’</a:t>
            </a:r>
          </a:p>
          <a:p>
            <a:r>
              <a:rPr lang="en-GB" dirty="0"/>
              <a:t>See you next week – stay green stay lean !!</a:t>
            </a:r>
          </a:p>
          <a:p>
            <a:endParaRPr lang="en-US" dirty="0"/>
          </a:p>
        </p:txBody>
      </p:sp>
    </p:spTree>
    <p:extLst>
      <p:ext uri="{BB962C8B-B14F-4D97-AF65-F5344CB8AC3E}">
        <p14:creationId xmlns:p14="http://schemas.microsoft.com/office/powerpoint/2010/main" val="229208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B9565-F18C-2547-9784-EFDF0A83473D}"/>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F7C391AF-7BB2-C14C-BEB7-207E52F3F378}"/>
              </a:ext>
            </a:extLst>
          </p:cNvPr>
          <p:cNvSpPr>
            <a:spLocks noGrp="1"/>
          </p:cNvSpPr>
          <p:nvPr>
            <p:ph idx="1"/>
          </p:nvPr>
        </p:nvSpPr>
        <p:spPr/>
        <p:txBody>
          <a:bodyPr/>
          <a:lstStyle/>
          <a:p>
            <a:r>
              <a:rPr lang="en-US" dirty="0"/>
              <a:t>Dan Fitton</a:t>
            </a:r>
          </a:p>
          <a:p>
            <a:r>
              <a:rPr lang="en-US" dirty="0"/>
              <a:t>Janet Read</a:t>
            </a:r>
          </a:p>
          <a:p>
            <a:r>
              <a:rPr lang="en-US" dirty="0"/>
              <a:t>From the </a:t>
            </a:r>
            <a:r>
              <a:rPr lang="en-US" dirty="0" err="1"/>
              <a:t>ChiCI</a:t>
            </a:r>
            <a:r>
              <a:rPr lang="en-US" dirty="0"/>
              <a:t> group at </a:t>
            </a:r>
            <a:r>
              <a:rPr lang="en-US" dirty="0" err="1"/>
              <a:t>UCLan</a:t>
            </a:r>
            <a:r>
              <a:rPr lang="en-US" dirty="0"/>
              <a:t>.</a:t>
            </a:r>
          </a:p>
          <a:p>
            <a:r>
              <a:rPr lang="en-US" dirty="0"/>
              <a:t>Department of Computing</a:t>
            </a:r>
          </a:p>
          <a:p>
            <a:r>
              <a:rPr lang="en-US" dirty="0" err="1"/>
              <a:t>UCLan</a:t>
            </a:r>
            <a:r>
              <a:rPr lang="en-US" dirty="0"/>
              <a:t> Centre for Digital Life</a:t>
            </a:r>
          </a:p>
          <a:p>
            <a:endParaRPr lang="en-US" dirty="0"/>
          </a:p>
        </p:txBody>
      </p:sp>
    </p:spTree>
    <p:extLst>
      <p:ext uri="{BB962C8B-B14F-4D97-AF65-F5344CB8AC3E}">
        <p14:creationId xmlns:p14="http://schemas.microsoft.com/office/powerpoint/2010/main" val="275590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82BE3-4DFF-8042-86EF-0362ABDFC6B3}"/>
              </a:ext>
            </a:extLst>
          </p:cNvPr>
          <p:cNvSpPr>
            <a:spLocks noGrp="1"/>
          </p:cNvSpPr>
          <p:nvPr>
            <p:ph type="title"/>
          </p:nvPr>
        </p:nvSpPr>
        <p:spPr/>
        <p:txBody>
          <a:bodyPr/>
          <a:lstStyle/>
          <a:p>
            <a:r>
              <a:rPr lang="en-US" dirty="0"/>
              <a:t>The Challenge</a:t>
            </a:r>
          </a:p>
        </p:txBody>
      </p:sp>
      <p:sp>
        <p:nvSpPr>
          <p:cNvPr id="3" name="Content Placeholder 2">
            <a:extLst>
              <a:ext uri="{FF2B5EF4-FFF2-40B4-BE49-F238E27FC236}">
                <a16:creationId xmlns:a16="http://schemas.microsoft.com/office/drawing/2014/main" id="{902BAAA3-5F44-6142-A0FC-A3CD9C41E16A}"/>
              </a:ext>
            </a:extLst>
          </p:cNvPr>
          <p:cNvSpPr>
            <a:spLocks noGrp="1"/>
          </p:cNvSpPr>
          <p:nvPr>
            <p:ph idx="1"/>
          </p:nvPr>
        </p:nvSpPr>
        <p:spPr/>
        <p:txBody>
          <a:bodyPr/>
          <a:lstStyle/>
          <a:p>
            <a:r>
              <a:rPr lang="en-US" dirty="0"/>
              <a:t>To gather data from trees on air quality around Clitheroe and the Local area to see what effect trees might have on air quality and to see how air quality varies</a:t>
            </a:r>
          </a:p>
          <a:p>
            <a:r>
              <a:rPr lang="en-US" dirty="0"/>
              <a:t>To find ways to make the data exciting for children in KS1 and KS2 and also to package that data in interesting ways for the local community</a:t>
            </a:r>
          </a:p>
        </p:txBody>
      </p:sp>
    </p:spTree>
    <p:extLst>
      <p:ext uri="{BB962C8B-B14F-4D97-AF65-F5344CB8AC3E}">
        <p14:creationId xmlns:p14="http://schemas.microsoft.com/office/powerpoint/2010/main" val="2982537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82BE3-4DFF-8042-86EF-0362ABDFC6B3}"/>
              </a:ext>
            </a:extLst>
          </p:cNvPr>
          <p:cNvSpPr>
            <a:spLocks noGrp="1"/>
          </p:cNvSpPr>
          <p:nvPr>
            <p:ph type="title"/>
          </p:nvPr>
        </p:nvSpPr>
        <p:spPr/>
        <p:txBody>
          <a:bodyPr/>
          <a:lstStyle/>
          <a:p>
            <a:r>
              <a:rPr lang="en-US" dirty="0"/>
              <a:t>The Learning Journey</a:t>
            </a:r>
          </a:p>
        </p:txBody>
      </p:sp>
      <p:sp>
        <p:nvSpPr>
          <p:cNvPr id="3" name="Content Placeholder 2">
            <a:extLst>
              <a:ext uri="{FF2B5EF4-FFF2-40B4-BE49-F238E27FC236}">
                <a16:creationId xmlns:a16="http://schemas.microsoft.com/office/drawing/2014/main" id="{902BAAA3-5F44-6142-A0FC-A3CD9C41E16A}"/>
              </a:ext>
            </a:extLst>
          </p:cNvPr>
          <p:cNvSpPr>
            <a:spLocks noGrp="1"/>
          </p:cNvSpPr>
          <p:nvPr>
            <p:ph idx="1"/>
          </p:nvPr>
        </p:nvSpPr>
        <p:spPr/>
        <p:txBody>
          <a:bodyPr>
            <a:normAutofit/>
          </a:bodyPr>
          <a:lstStyle/>
          <a:p>
            <a:r>
              <a:rPr lang="en-US" dirty="0"/>
              <a:t>Learn about air quality and trees and the geography of the local area</a:t>
            </a:r>
          </a:p>
          <a:p>
            <a:r>
              <a:rPr lang="en-US" dirty="0"/>
              <a:t>Learn about data science and how data can be gathered, visualized and used</a:t>
            </a:r>
          </a:p>
          <a:p>
            <a:r>
              <a:rPr lang="en-US" dirty="0"/>
              <a:t>Learn about sensing technologies and sensing components</a:t>
            </a:r>
          </a:p>
          <a:p>
            <a:r>
              <a:rPr lang="en-US" dirty="0"/>
              <a:t>Learn about ‘science communication’ and how to tell children about the findings</a:t>
            </a:r>
          </a:p>
        </p:txBody>
      </p:sp>
    </p:spTree>
    <p:extLst>
      <p:ext uri="{BB962C8B-B14F-4D97-AF65-F5344CB8AC3E}">
        <p14:creationId xmlns:p14="http://schemas.microsoft.com/office/powerpoint/2010/main" val="321462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82BE3-4DFF-8042-86EF-0362ABDFC6B3}"/>
              </a:ext>
            </a:extLst>
          </p:cNvPr>
          <p:cNvSpPr>
            <a:spLocks noGrp="1"/>
          </p:cNvSpPr>
          <p:nvPr>
            <p:ph type="title"/>
          </p:nvPr>
        </p:nvSpPr>
        <p:spPr/>
        <p:txBody>
          <a:bodyPr/>
          <a:lstStyle/>
          <a:p>
            <a:r>
              <a:rPr lang="en-US" dirty="0"/>
              <a:t>The Royal Society</a:t>
            </a:r>
          </a:p>
        </p:txBody>
      </p:sp>
      <p:sp>
        <p:nvSpPr>
          <p:cNvPr id="3" name="Content Placeholder 2">
            <a:extLst>
              <a:ext uri="{FF2B5EF4-FFF2-40B4-BE49-F238E27FC236}">
                <a16:creationId xmlns:a16="http://schemas.microsoft.com/office/drawing/2014/main" id="{902BAAA3-5F44-6142-A0FC-A3CD9C41E16A}"/>
              </a:ext>
            </a:extLst>
          </p:cNvPr>
          <p:cNvSpPr>
            <a:spLocks noGrp="1"/>
          </p:cNvSpPr>
          <p:nvPr>
            <p:ph idx="1"/>
          </p:nvPr>
        </p:nvSpPr>
        <p:spPr/>
        <p:txBody>
          <a:bodyPr>
            <a:normAutofit/>
          </a:bodyPr>
          <a:lstStyle/>
          <a:p>
            <a:r>
              <a:rPr lang="en-US" dirty="0">
                <a:hlinkClick r:id="rId2"/>
              </a:rPr>
              <a:t>www.royalsoc.org</a:t>
            </a:r>
            <a:endParaRPr lang="en-US" dirty="0"/>
          </a:p>
          <a:p>
            <a:endParaRPr lang="en-US" dirty="0"/>
          </a:p>
        </p:txBody>
      </p:sp>
      <p:pic>
        <p:nvPicPr>
          <p:cNvPr id="5" name="Picture 4" descr="Graphical user interface, text, application&#10;&#10;Description automatically generated">
            <a:extLst>
              <a:ext uri="{FF2B5EF4-FFF2-40B4-BE49-F238E27FC236}">
                <a16:creationId xmlns:a16="http://schemas.microsoft.com/office/drawing/2014/main" id="{D298B9E7-623B-6742-A460-CFF22FAE4224}"/>
              </a:ext>
            </a:extLst>
          </p:cNvPr>
          <p:cNvPicPr>
            <a:picLocks noChangeAspect="1"/>
          </p:cNvPicPr>
          <p:nvPr/>
        </p:nvPicPr>
        <p:blipFill>
          <a:blip r:embed="rId3"/>
          <a:stretch>
            <a:fillRect/>
          </a:stretch>
        </p:blipFill>
        <p:spPr>
          <a:xfrm>
            <a:off x="0" y="3310610"/>
            <a:ext cx="12192000" cy="2998750"/>
          </a:xfrm>
          <a:prstGeom prst="rect">
            <a:avLst/>
          </a:prstGeom>
        </p:spPr>
      </p:pic>
    </p:spTree>
    <p:extLst>
      <p:ext uri="{BB962C8B-B14F-4D97-AF65-F5344CB8AC3E}">
        <p14:creationId xmlns:p14="http://schemas.microsoft.com/office/powerpoint/2010/main" val="242544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82BE3-4DFF-8042-86EF-0362ABDFC6B3}"/>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902BAAA3-5F44-6142-A0FC-A3CD9C41E16A}"/>
              </a:ext>
            </a:extLst>
          </p:cNvPr>
          <p:cNvSpPr>
            <a:spLocks noGrp="1"/>
          </p:cNvSpPr>
          <p:nvPr>
            <p:ph idx="1"/>
          </p:nvPr>
        </p:nvSpPr>
        <p:spPr/>
        <p:txBody>
          <a:bodyPr>
            <a:normAutofit/>
          </a:bodyPr>
          <a:lstStyle/>
          <a:p>
            <a:r>
              <a:rPr lang="en-US" dirty="0"/>
              <a:t>Trees and Air - US</a:t>
            </a:r>
          </a:p>
          <a:p>
            <a:r>
              <a:rPr lang="en-US" dirty="0"/>
              <a:t>Mapping local area – YOU</a:t>
            </a:r>
          </a:p>
          <a:p>
            <a:r>
              <a:rPr lang="en-US" dirty="0"/>
              <a:t>Sensing kit - US</a:t>
            </a:r>
          </a:p>
          <a:p>
            <a:endParaRPr lang="en-US" dirty="0"/>
          </a:p>
          <a:p>
            <a:endParaRPr lang="en-US" dirty="0"/>
          </a:p>
          <a:p>
            <a:endParaRPr lang="en-US" dirty="0"/>
          </a:p>
        </p:txBody>
      </p:sp>
    </p:spTree>
    <p:extLst>
      <p:ext uri="{BB962C8B-B14F-4D97-AF65-F5344CB8AC3E}">
        <p14:creationId xmlns:p14="http://schemas.microsoft.com/office/powerpoint/2010/main" val="317574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174C8-20C8-5349-97E3-7CD349C7BA3C}"/>
              </a:ext>
            </a:extLst>
          </p:cNvPr>
          <p:cNvSpPr>
            <a:spLocks noGrp="1"/>
          </p:cNvSpPr>
          <p:nvPr>
            <p:ph type="title"/>
          </p:nvPr>
        </p:nvSpPr>
        <p:spPr/>
        <p:txBody>
          <a:bodyPr/>
          <a:lstStyle/>
          <a:p>
            <a:r>
              <a:rPr lang="en-US" dirty="0"/>
              <a:t>From the BBC – Trees</a:t>
            </a:r>
            <a:r>
              <a:rPr lang="en-US" dirty="0">
                <a:sym typeface="Wingdings" pitchFamily="2" charset="2"/>
              </a:rPr>
              <a:t></a:t>
            </a:r>
            <a:endParaRPr lang="en-US" dirty="0"/>
          </a:p>
        </p:txBody>
      </p:sp>
      <p:sp>
        <p:nvSpPr>
          <p:cNvPr id="3" name="Content Placeholder 2">
            <a:extLst>
              <a:ext uri="{FF2B5EF4-FFF2-40B4-BE49-F238E27FC236}">
                <a16:creationId xmlns:a16="http://schemas.microsoft.com/office/drawing/2014/main" id="{234A9AFE-1648-DD49-9F8B-8EFAFC901C9F}"/>
              </a:ext>
            </a:extLst>
          </p:cNvPr>
          <p:cNvSpPr>
            <a:spLocks noGrp="1"/>
          </p:cNvSpPr>
          <p:nvPr>
            <p:ph idx="1"/>
          </p:nvPr>
        </p:nvSpPr>
        <p:spPr/>
        <p:txBody>
          <a:bodyPr>
            <a:normAutofit fontScale="85000" lnSpcReduction="20000"/>
          </a:bodyPr>
          <a:lstStyle/>
          <a:p>
            <a:r>
              <a:rPr lang="en-GB" dirty="0"/>
              <a:t>Humans have always cleared forests to make way for settlements. But increasingly, </a:t>
            </a:r>
            <a:r>
              <a:rPr lang="en-GB" dirty="0">
                <a:hlinkClick r:id="rId2"/>
              </a:rPr>
              <a:t>greenery has been edging its way back into modern urban landscapes</a:t>
            </a:r>
            <a:r>
              <a:rPr lang="en-GB" dirty="0"/>
              <a:t>, and for good reason. Vegetation helps cities become better habitats for wildlife and for people, and it helps to make city air safer.</a:t>
            </a:r>
          </a:p>
          <a:p>
            <a:r>
              <a:rPr lang="en-GB" dirty="0"/>
              <a:t>Trees have a remarkable range of traits that can help reduce urban air pollution, and cities around the world are looking to harness them. In January 2019, the </a:t>
            </a:r>
            <a:r>
              <a:rPr lang="en-GB" dirty="0">
                <a:hlinkClick r:id="rId3"/>
              </a:rPr>
              <a:t>mayor of London announced that 7,000 trees would be planted before the end of the</a:t>
            </a:r>
            <a:r>
              <a:rPr lang="en-GB" dirty="0"/>
              <a:t> following year. Meanwhile, China’s Hebei Province, home to Beijing, has been working on a “green necklace” of plants that could help reduce pollution from factories that surround the capital. And </a:t>
            </a:r>
            <a:r>
              <a:rPr lang="en-GB" dirty="0">
                <a:hlinkClick r:id="rId4"/>
              </a:rPr>
              <a:t>Paris is planning an urban forest that will encompass its most iconic landmarks</a:t>
            </a:r>
            <a:r>
              <a:rPr lang="en-GB" dirty="0"/>
              <a:t> in an effort to adapt to climate change, and also improve the city’s air quality.</a:t>
            </a:r>
          </a:p>
          <a:p>
            <a:endParaRPr lang="en-US" dirty="0"/>
          </a:p>
        </p:txBody>
      </p:sp>
    </p:spTree>
    <p:extLst>
      <p:ext uri="{BB962C8B-B14F-4D97-AF65-F5344CB8AC3E}">
        <p14:creationId xmlns:p14="http://schemas.microsoft.com/office/powerpoint/2010/main" val="368009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82BE3-4DFF-8042-86EF-0362ABDFC6B3}"/>
              </a:ext>
            </a:extLst>
          </p:cNvPr>
          <p:cNvSpPr>
            <a:spLocks noGrp="1"/>
          </p:cNvSpPr>
          <p:nvPr>
            <p:ph type="title"/>
          </p:nvPr>
        </p:nvSpPr>
        <p:spPr/>
        <p:txBody>
          <a:bodyPr/>
          <a:lstStyle/>
          <a:p>
            <a:r>
              <a:rPr lang="en-US" dirty="0"/>
              <a:t>Nitrogen Dioxide</a:t>
            </a:r>
          </a:p>
        </p:txBody>
      </p:sp>
      <p:sp>
        <p:nvSpPr>
          <p:cNvPr id="3" name="Content Placeholder 2">
            <a:extLst>
              <a:ext uri="{FF2B5EF4-FFF2-40B4-BE49-F238E27FC236}">
                <a16:creationId xmlns:a16="http://schemas.microsoft.com/office/drawing/2014/main" id="{902BAAA3-5F44-6142-A0FC-A3CD9C41E16A}"/>
              </a:ext>
            </a:extLst>
          </p:cNvPr>
          <p:cNvSpPr>
            <a:spLocks noGrp="1"/>
          </p:cNvSpPr>
          <p:nvPr>
            <p:ph idx="1"/>
          </p:nvPr>
        </p:nvSpPr>
        <p:spPr/>
        <p:txBody>
          <a:bodyPr>
            <a:normAutofit fontScale="92500" lnSpcReduction="20000"/>
          </a:bodyPr>
          <a:lstStyle/>
          <a:p>
            <a:r>
              <a:rPr lang="en-GB" dirty="0"/>
              <a:t>To find what our air quality is like, we need to measure the concentration of pollutants (harmful gases and dust) in the air.   In most towns, the pollutant of most concern is nitrogen dioxide (NO2). </a:t>
            </a:r>
          </a:p>
          <a:p>
            <a:r>
              <a:rPr lang="en-GB" dirty="0"/>
              <a:t>Nitrogen dioxide is a harmful gas produced by burning fossil fuels. Petrol and diesel fuels used in car engines are one of the biggest sources of NO2, so levels are highest near roads. Other sources include burning of coal and gas in power stations to produce electricity and gas boilers used for heating. </a:t>
            </a:r>
          </a:p>
          <a:p>
            <a:r>
              <a:rPr lang="en-GB" dirty="0"/>
              <a:t>NO2 can make it harder to breathe and can damage people’s lungs if they are exposed to it for a long time. NO2 particularly affects children, and people who already have breathing problems such as asthma. </a:t>
            </a:r>
          </a:p>
        </p:txBody>
      </p:sp>
    </p:spTree>
    <p:extLst>
      <p:ext uri="{BB962C8B-B14F-4D97-AF65-F5344CB8AC3E}">
        <p14:creationId xmlns:p14="http://schemas.microsoft.com/office/powerpoint/2010/main" val="633612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A46E5-F44C-2E44-AE12-3BA1C52CAD63}"/>
              </a:ext>
            </a:extLst>
          </p:cNvPr>
          <p:cNvSpPr>
            <a:spLocks noGrp="1"/>
          </p:cNvSpPr>
          <p:nvPr>
            <p:ph type="title"/>
          </p:nvPr>
        </p:nvSpPr>
        <p:spPr/>
        <p:txBody>
          <a:bodyPr/>
          <a:lstStyle/>
          <a:p>
            <a:r>
              <a:rPr lang="en-US" dirty="0"/>
              <a:t>What is Air Pollution?</a:t>
            </a:r>
          </a:p>
        </p:txBody>
      </p:sp>
      <p:sp>
        <p:nvSpPr>
          <p:cNvPr id="3" name="Content Placeholder 2">
            <a:extLst>
              <a:ext uri="{FF2B5EF4-FFF2-40B4-BE49-F238E27FC236}">
                <a16:creationId xmlns:a16="http://schemas.microsoft.com/office/drawing/2014/main" id="{BC7044EA-696E-274D-99FD-89FCD4699014}"/>
              </a:ext>
            </a:extLst>
          </p:cNvPr>
          <p:cNvSpPr>
            <a:spLocks noGrp="1"/>
          </p:cNvSpPr>
          <p:nvPr>
            <p:ph idx="1"/>
          </p:nvPr>
        </p:nvSpPr>
        <p:spPr/>
        <p:txBody>
          <a:bodyPr/>
          <a:lstStyle/>
          <a:p>
            <a:r>
              <a:rPr lang="en-GB" dirty="0"/>
              <a:t>The overall air pollution index for a site or region is determined by the highest concentration of five pollutants:</a:t>
            </a:r>
          </a:p>
          <a:p>
            <a:r>
              <a:rPr lang="en-GB" dirty="0"/>
              <a:t>Nitrogen Dioxide</a:t>
            </a:r>
          </a:p>
          <a:p>
            <a:r>
              <a:rPr lang="en-GB" dirty="0"/>
              <a:t>Sulphur Dioxide</a:t>
            </a:r>
          </a:p>
          <a:p>
            <a:r>
              <a:rPr lang="en-GB" dirty="0"/>
              <a:t>Ozone</a:t>
            </a:r>
          </a:p>
          <a:p>
            <a:r>
              <a:rPr lang="en-GB" dirty="0"/>
              <a:t>Particles &lt; 2.5µm (PM</a:t>
            </a:r>
            <a:r>
              <a:rPr lang="en-GB" baseline="-25000" dirty="0"/>
              <a:t>2.5</a:t>
            </a:r>
            <a:r>
              <a:rPr lang="en-GB" dirty="0"/>
              <a:t>)</a:t>
            </a:r>
          </a:p>
          <a:p>
            <a:r>
              <a:rPr lang="en-GB" dirty="0"/>
              <a:t>Particles &lt; 10µm (PM</a:t>
            </a:r>
            <a:r>
              <a:rPr lang="en-GB" baseline="-25000" dirty="0"/>
              <a:t>10</a:t>
            </a:r>
            <a:r>
              <a:rPr lang="en-GB" dirty="0"/>
              <a:t>)</a:t>
            </a:r>
          </a:p>
          <a:p>
            <a:endParaRPr lang="en-US" dirty="0"/>
          </a:p>
        </p:txBody>
      </p:sp>
    </p:spTree>
    <p:extLst>
      <p:ext uri="{BB962C8B-B14F-4D97-AF65-F5344CB8AC3E}">
        <p14:creationId xmlns:p14="http://schemas.microsoft.com/office/powerpoint/2010/main" val="93103398"/>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2F3920"/>
      </a:dk2>
      <a:lt2>
        <a:srgbClr val="E2E6E8"/>
      </a:lt2>
      <a:accent1>
        <a:srgbClr val="BC9B84"/>
      </a:accent1>
      <a:accent2>
        <a:srgbClr val="ABA175"/>
      </a:accent2>
      <a:accent3>
        <a:srgbClr val="9CA57D"/>
      </a:accent3>
      <a:accent4>
        <a:srgbClr val="88AC75"/>
      </a:accent4>
      <a:accent5>
        <a:srgbClr val="81AC84"/>
      </a:accent5>
      <a:accent6>
        <a:srgbClr val="77AE92"/>
      </a:accent6>
      <a:hlink>
        <a:srgbClr val="5986A5"/>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1109</TotalTime>
  <Words>865</Words>
  <Application>Microsoft Macintosh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Neue Haas Grotesk Text Pro</vt:lpstr>
      <vt:lpstr>AccentBoxVTI</vt:lpstr>
      <vt:lpstr>Enrichment – Internet of Trees</vt:lpstr>
      <vt:lpstr>Intro</vt:lpstr>
      <vt:lpstr>The Challenge</vt:lpstr>
      <vt:lpstr>The Learning Journey</vt:lpstr>
      <vt:lpstr>The Royal Society</vt:lpstr>
      <vt:lpstr>Today</vt:lpstr>
      <vt:lpstr>From the BBC – Trees</vt:lpstr>
      <vt:lpstr>Nitrogen Dioxide</vt:lpstr>
      <vt:lpstr>What is Air Pollution?</vt:lpstr>
      <vt:lpstr>What is the Daily Air Quality Index?</vt:lpstr>
      <vt:lpstr>UK Air</vt:lpstr>
      <vt:lpstr>Activity</vt:lpstr>
      <vt:lpstr>ReGroup</vt:lpstr>
      <vt:lpstr>Thinking about sensing technology</vt:lpstr>
      <vt:lpstr>Follow on work - optional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Enrichment – Internet of Trees</dc:title>
  <dc:creator>Janet C Read &lt;School of Psychology &amp; Computer Science&gt;</dc:creator>
  <cp:lastModifiedBy>Janet C Read &lt;School of Psychology &amp; Computer Science&gt;</cp:lastModifiedBy>
  <cp:revision>5</cp:revision>
  <dcterms:created xsi:type="dcterms:W3CDTF">2021-01-17T17:57:46Z</dcterms:created>
  <dcterms:modified xsi:type="dcterms:W3CDTF">2021-01-19T10:17:22Z</dcterms:modified>
</cp:coreProperties>
</file>