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sldIdLst>
    <p:sldId id="256" r:id="rId2"/>
    <p:sldId id="261" r:id="rId3"/>
    <p:sldId id="258" r:id="rId4"/>
    <p:sldId id="272" r:id="rId5"/>
    <p:sldId id="259" r:id="rId6"/>
    <p:sldId id="274" r:id="rId7"/>
    <p:sldId id="275" r:id="rId8"/>
    <p:sldId id="276" r:id="rId9"/>
    <p:sldId id="271" r:id="rId10"/>
    <p:sldId id="277" r:id="rId11"/>
    <p:sldId id="273" r:id="rId12"/>
    <p:sldId id="264" r:id="rId13"/>
    <p:sldId id="278" r:id="rId14"/>
    <p:sldId id="268" r:id="rId15"/>
    <p:sldId id="270" r:id="rId16"/>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DD0E43-1F83-4685-8B7E-09A5AD9D64CD}" v="4" dt="2021-01-27T14:33:24.8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8"/>
    <p:restoredTop sz="95588"/>
  </p:normalViewPr>
  <p:slideViewPr>
    <p:cSldViewPr snapToGrid="0" snapToObjects="1">
      <p:cViewPr varScale="1">
        <p:scale>
          <a:sx n="144" d="100"/>
          <a:sy n="144" d="100"/>
        </p:scale>
        <p:origin x="126" y="9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Bowen Fitton &lt;School of Psychology &amp; Computer Science&gt;" userId="d18aad3f-c8e9-4244-a416-702ed83c6ba9" providerId="ADAL" clId="{16DD0E43-1F83-4685-8B7E-09A5AD9D64CD}"/>
    <pc:docChg chg="modSld">
      <pc:chgData name="Daniel Bowen Fitton &lt;School of Psychology &amp; Computer Science&gt;" userId="d18aad3f-c8e9-4244-a416-702ed83c6ba9" providerId="ADAL" clId="{16DD0E43-1F83-4685-8B7E-09A5AD9D64CD}" dt="2021-01-27T14:33:24.740" v="0"/>
      <pc:docMkLst>
        <pc:docMk/>
      </pc:docMkLst>
      <pc:sldChg chg="addSp">
        <pc:chgData name="Daniel Bowen Fitton &lt;School of Psychology &amp; Computer Science&gt;" userId="d18aad3f-c8e9-4244-a416-702ed83c6ba9" providerId="ADAL" clId="{16DD0E43-1F83-4685-8B7E-09A5AD9D64CD}" dt="2021-01-27T14:33:24.740" v="0"/>
        <pc:sldMkLst>
          <pc:docMk/>
          <pc:sldMk cId="1325265317" sldId="264"/>
        </pc:sldMkLst>
        <pc:inkChg chg="add">
          <ac:chgData name="Daniel Bowen Fitton &lt;School of Psychology &amp; Computer Science&gt;" userId="d18aad3f-c8e9-4244-a416-702ed83c6ba9" providerId="ADAL" clId="{16DD0E43-1F83-4685-8B7E-09A5AD9D64CD}" dt="2021-01-27T14:33:24.740" v="0"/>
          <ac:inkMkLst>
            <pc:docMk/>
            <pc:sldMk cId="1325265317" sldId="264"/>
            <ac:inkMk id="3" creationId="{6A0A360F-ECE4-49BB-9F93-BFBAA4351B8A}"/>
          </ac:inkMkLst>
        </pc:inkChg>
      </pc:sldChg>
    </pc:docChg>
  </pc:docChgLst>
</pc:chgInfo>
</file>

<file path=ppt/ink/ink1.xml><?xml version="1.0" encoding="utf-8"?>
<inkml:ink xmlns:inkml="http://www.w3.org/2003/InkML">
  <inkml:definitions>
    <inkml:context xml:id="ctx0">
      <inkml:inkSource xml:id="inkSrc0">
        <inkml:traceFormat>
          <inkml:channel name="X" type="integer" max="28526" units="cm"/>
          <inkml:channel name="Y" type="integer" max="19017" units="cm"/>
          <inkml:channel name="F" type="integer" max="65535" units="dev"/>
          <inkml:channel name="T" type="integer" max="2.14748E9" units="dev"/>
        </inkml:traceFormat>
        <inkml:channelProperties>
          <inkml:channelProperty channel="X" name="resolution" value="1000.21039" units="1/cm"/>
          <inkml:channelProperty channel="Y" name="resolution" value="1000.36823" units="1/cm"/>
          <inkml:channelProperty channel="F" name="resolution" value="0" units="1/dev"/>
          <inkml:channelProperty channel="T" name="resolution" value="1" units="1/dev"/>
        </inkml:channelProperties>
      </inkml:inkSource>
      <inkml:timestamp xml:id="ts0" timeString="2021-01-27T14:24:33.191"/>
    </inkml:context>
    <inkml:brush xml:id="br0">
      <inkml:brushProperty name="width" value="0.05292" units="cm"/>
      <inkml:brushProperty name="height" value="0.05292" units="cm"/>
      <inkml:brushProperty name="color" value="#FF0000"/>
    </inkml:brush>
  </inkml:definitions>
  <inkml:trace contextRef="#ctx0" brushRef="#br0">13721 12792 6143 0,'-17'3'0'0,"9"-1"0"0,-3-1 0 0</inkml:trace>
  <inkml:trace contextRef="#ctx0" brushRef="#br0" timeOffset="35161.741">25316 5934 18431 0,'3'-59'0'0,"-3"29"0"0,0-5 0 0,1-4 816 0,1-2 160 0,-1 3 48 0,1 6 0 0,-2 2 816 16,1 8 160-16,-1 2 48 0,-1 4 0 0,1 4-832 16,1 4-144-16,0 1-48 0,-1 7 0 0,0 0 0 31,0 0 0-31,0 0 0 0,-4 8 0 0,1 8-1632 0,-2 5-336 0,-1 12-64 0,0 11-16 0,-3 8 832 16,-2 9 192-16,-2 8 0 0,0 12 0 0,-1 10 0 15,1 16 0-15,-2 9 0 0,2 7 0 0,0 8 0 16,1 12 0-16,2 10 0 0,-1 10 0 0,2 9 0 15,0 8 0-15,2 3 0 0,0 1 0 0,2 7 0 32,3 7 0-32,2 3 0 0,2 4 0 0,5 6-864 15,5 9-128-15,1 8-32 0,0 7 0 0,0 8-1632 16,2 8-336-16,-5-1-64 0,-3-6-6160 0</inkml:trace>
  <inkml:trace contextRef="#ctx0" brushRef="#br0" timeOffset="36587.084">25080 15230 30719 0,'6'133'0'0,"-1"-71"0"0,3 8 0 0,4 11 816 16,3 7 160-16,3-4 48 0,1-7 0 0,4-5-832 15,4-5-192-15,2-7 0 0,0-3 0 0,4-8 0 16,5-5 0-16,6-6 0 0,5-6 0 0,6-8 0 31,5-6 0-31,4-10 0 0,2-2 0 0,5-6-768 0,7-6-208 0,5-6-48 0,4-4 0 0,6-7 832 0,6-4 192 0,5-2 0 16,4 2 0-16,4 0 0 0,7-5 0 15,5 2 0-15,3 2 0 0,3 0 0 0,6 3 0 0,0 3 0 0,1 6 0 0,3 4 0 16,6 3 0-16,-1 7 0 0,-2 6 0 0,3 3 0 16,5-1 0-16,-3 5 0 0,-3 4 0 0,-1 4 0 15,-2 5 0-15,1 2 0 0,-1 2 0 0,-4 4 768 16,-6 2 208-16,0 3 48 0,1 2 0 0,-5 1-832 16,-5 2-192-16,0-3 0 0,-2-4 0 0,-5 0 864 15,-6 0 128-15,1-1 32 0,0-1 0 0,-4-2 0 16,-6 1 0-16,0-3 0 0,2-1 0 0,-3-3-832 15,-3-3-192-15,-6-7 0 0,-9-3 0 0,0-1 0 32,1-7 0-32,-4-1 0 0,-5-4 0 0,-7-3 0 0,-4-2 0 0,-2-2 0 0,-3-4 0 0,-1-2 0 15,0-4 0-15,-2-1 0 0,-2-4 0 16,-1-2 0-16,-1-1 0 0,-3-2 0 0,-3-1 0 0,1-8 0 16,1-3 0-16,-1-10 0 0,0-6 0 0,-2-3 0 31,-2-3 0-31,-4-2 0 0,-5-2 0 0,-1-12-768 0,0-9-208 0,-1-4-48 0,1 0 0 0,-4-8 832 15,-1-3 192-15,-4-2 0 0,1-2 0 0,-1-2 0 16,-2-1 0-16,0 0 0 0,2 2 0 0,-2 1 0 16,1 3 0-16,-2-6 0 0,0-2 0 0,-1 0 0 15,0 6 0-15,-2-6 0 0,-3-5 0 0,0 1 0 16,0 1 0-16,-1-7 0 0,-1-7 0 0,-1 0 768 16,0 0 208-16,-2-7 48 0,1-1 0 0,-1-4-832 15,2-2-192-15,-3 2 0 0,-1 5 0 0,0-7 0 16,3-8 0-16,-3-1 0 0,-2 5 0 0,1-3 864 0,3-8 128 0,1-3 32 15,-1 0 0-15,0-5-832 0,-2 3-192 16,-1-3 0-16,1 0 0 0,0-6 0 16,0-7 0-16,1-2 0 0,1 0 0 0,-2 7-768 15,0 5-208-15,0 1-48 0,0 1 0 0,-1-5 0 0,0-3 0 0,-1 6 0 0,1 1 0 0,0 5 832 32,-1 5 192-32,1 4 0 0,-1 1 0 0,-1 8-864 15,0 9-128-15,-1 0-32 0,-3-1 0 0,0 9 0 0,-1 10 0 0,-3 4 0 0,-2 4 0 0,0 9 832 31,-1 11 192-31,-2 8 0 0,-3 9 0 0,-2 4-864 0,-3 4-128 0,-2 5-32 0,-4 4 0 0,-2 5 1648 16,-3 6 320-16,-5 4 64 0,-4 3 16 0,-6 5-832 16,-4 1-192-16,-2 5 0 0,0 5 0 0,-3-2 864 15,-4 2 128-15,-3 1 32 0,-3 5 0 0,-6 1 0 16,-3-1 0-16,0 2 0 0,0-2 0 0,-5 2-832 16,-6 3-192-16,-2-2 0 0,-3 0 0 0,-2 1 0 15,-3 2 0-15,-4 0 0 0,-3-1 0 0,-2-1 864 16,2-1 128-16,-3-1 32 0,-4 0 0 0,-1 0-832 15,1 1-192-15,-4 0 0 0,-1 0 0 0,-3 0 0 16,-2 4 0-16,-3-4 0 0,-1-1 0 0,0 1 0 16,0 4 0-16,-2 1 0 0,-3-4 0 0,-1 0 0 15,0 4 0-15,-3-1 0 0,-4-3 0 0,0 2 0 16,1-1 0-16,-1 2 0 0,-1 2 0 0,0-1 0 16,2-1 0-16,4 1 0 0,2-1 0 0,-2 4 0 31,-3-3 0-31,2 2 0 0,3 1 0 0,0 1-768 0,-2-1-208 0,5 4-48 0,4 4 0 0,-1-1 832 0,-1 1 192 15,2-2 0-15,4 3 0 0,1 1 0 0,1 1 0 16,2 0 0-16,1 4 0 0,5-4 0 0,5 0 0 0,3 0 0 0,2 0 0 0,3 0 0 16,6 2 0-16,2-2 0 0,6-4 0 0,0 1 0 15,-2 1 0-15,4-2 0 0,6 4 0 0,5 1 0 16,3 0 0-16,4-2 0 0,2 2 0 0,2-2 0 16,1 4 0-16,6 0 0 0,3 3 0 0,4 0 0 15,2 4 0-15,4 3 0 0,5 0 0 0,3 3 0 16,2 2 0-16,4 5 0 0,2 4 0 0,2 5 0 31,3 4 0-31,1 6 0 0,2 8 0 0,-1 5-864 0,0 11-128 0,2 3-32 0,2 3 0 0,1 9 832 16,2 11 192-16,1 3 0 0,-1-1 0 0,2 8 0 15,1 11 0-15,-1 1 0 0,2 0 0 0,-1 7 0 16,0 10 0-16,-1 2 0 0,-1 1 0 0,0 5 0 16,-2 6 0-16,0 3 0 0,-1 4 0 0,0 2 0 15,2 9 0-15,-2 0 0 0,0-3 0 0,-1 4 0 16,1 9 0-16,0-2 0 0,0 1 0 0,1-2 768 15,1-5 208-15,2-3 48 0,2-3 0 0,0 2-832 16,0 7-192-16,1-2 0 0,3 1 0 0,-1-5 0 16,2-2 0-16,0-4 0 0,1 2 0 0,-1-1 0 15,-1 2 0-15,3-8 0 0,2-12 0 0,-1 3 0 16,-1 2 0-16,1-2 0 0,3-3 0 0,0 0 0 16,-2 1 0-16,1-1 0 0,-1-4 0 0,0-7 864 15,-2-1 128-15,0-2 32 0,0 2 0 0,0-1-832 16,-1-1-192-16,0 2 0 0,0 0 0 0,-2-7 0 15,-3-7 0-15,0-5 0 0,0-3 0 0,-1-9 864 0,1-7 128 16,-1-7 32-16,0-5 0 0,1-4-832 0,2 1-192 0,-2-6 0 16,1-6 0-16,1-10 0 0,2-4 0 0,-2-8 0 15,1-3 0-15,-1-5 0 0,1-4 0 0,-1-3 0 0,1-3 0 0,1-1 0 32,1-3 0-32,0-4 0 0,1-3 0 0,2-6-1600 15,3-4-352-15,5-7-80 0,3-8-16 0,2-8-2448 16,2-9-496-16,-6-13-112 0,-7-10-5328 0</inkml:trace>
  <inkml:trace contextRef="#ctx0" brushRef="#br0" timeOffset="27415.93">20313 6498 26623 0,'0'0'0'0,"-9"-1"0"0,-2 0 0 0,-2 0-832 0,-2 1-144 0,-3 0-48 0,-2 0 0 0,-2-1 1648 16,0 1 320-16,-4-3 64 0,-3 2 16 0,-1-1-832 15,1 0-192-15,-3 0 0 0,-3 0 0 0,-4 0 864 16,-5 5 128-16,-3-2 32 0,-2 3 0 0,-2 4-832 31,-1 6-192-31,-6 4 0 0,-7 3 0 0,-2 7-768 0,-3 6-208 0,2 4-48 0,5 2 0 0,5 3 832 16,3 2 192-16,8 2 0 0,8-1 0 0,2 7 768 31,2 8 208-31,5 5 48 0,3 8 0 0,6 1-1648 0,4 2-320 0,4 5-64 0,4 8-16 0,3 0 832 16,5-2 192-16,3-1 0 0,4-5 0 0,4 3 0 15,3 5 0-15,4-6 0 0,5-6 0 0,3-3 0 16,2-3 0-16,4-3 0 0,3 2 0 0,7-4 768 15,6-1 208-15,5-5 48 0,7-5 0 0,2-7-832 16,3-2-192-16,4-8 0 0,3-6 0 0,8-2 0 16,7-5 0-16,1-7 0 0,-3-5 0 0,4-5 0 15,6-7 0-15,0-5 0 0,-3-6 0 0,-1-5 0 16,-2-4 0-16,-1-7 0 0,1-2 0 0,-4-9 0 0,-1-3 0 0,-4-8 0 0,-6-6 0 16,1-1 0-16,-1-7 0 0,-1-2 0 0,-3-2 0 0,-5-5 0 15,-4-7 0-15,-3-4 0 0,-5 0 0 0,-1-3 0 16,0-4 0-16,-2-8 0 0,-4 0 0 0,-3-2 0 15,-3 6 0-15,-7 2 0 0,-6 3 0 0,-6 3 0 16,-5 3 0-16,-8 6 0 0,-8 6 0 0,-8 6 0 16,-5 8 0-16,-7-4 0 0,-9 2 0 0,-8-2 0 15,-6 3 0-15,-5 3 0 0,-2 3 0 0,-6 0 0 16,-4 4 0-16,-4 2 0 0,-1 0 0 0,-2 4 0 16,2 0 0-16,-2 4 0 0,-2 1 0 0,-6 1 0 15,-7 2 0-15,0 4 0 0,3 8 0 0,-5 0 0 16,-7 2 0-16,0 6 0 0,-1 9 0 0,1 0 864 15,0 7 128-15,0 2 32 0,-1 5 0 0,4 3-832 16,5 5-192-16,3 1 0 0,4 4 0 0,-2 4 0 31,0 5 0-31,3 0 0 0,5 2 0 0,3 4-768 0,5 3-208 0,6 4-48 0,5 5 0 0,3 10 1648 16,2 4 320-16,2 3 64 0,2 1 16 0,4 10-832 31,4 9-192-31,7 5 0 0,4-2 0 0,6 2-768 0,9-1-208 0,5 4-48 0,5 1 0 0,9-2 832 16,5-8 192-16,5 0 0 0,3 0 0 0,4-2 0 31,5-6 0-31,4-3 0 0,4-8 0 0,0-3-864 0,-2-5-128 0,5-1-32 0,7 1 0 0,7-1 832 16,9-2 192-16,1-3 0 0,2-5 0 0,7-1 0 15,7-4 0-15,5-4 0 0,3-3 0 0,2-5 0 16,0-5 0-16,0-3 0 0,4-7 0 0,-5-4 0 0,-4-5 0 0,-4-7 0 16,-3-5 0-16,0-5 0 0,0-4 0 0,-4-6 0 0,-2-5 0 15,-2-5 768-15,0-6 208 0,-1-9 48 0,2-8 0 0,-4-8-832 16,-3-7-192-16,-4-2 0 0,-6-3 0 0,-3-8 0 15,-4-8 0-15,-4 1 0 0,-3 4 0 0,-4-3 0 16,-1 4 0-16,-4-6 0 0,-3 2 0 0,-2 1 0 16,-3 6 0-16,-4 0 0 0,-2 3 0 0,-2-4 0 15,-2-8 0-15,-5 1 0 0,-2 4 0 0,-6-1 0 16,-3-1 0-16,-6-4 0 0,-5-1 0 0,-8 2 0 16,-8 9 0-16,-6-2 0 0,-6 2 0 0,-4 0 0 15,-3 3 0-15,-5 8 0 0,-5 11 0 0,-7 9 0 16,-8 4 0-16,-5 13 0 0,-4 8 0 0,-7 8 864 15,-10 6 128-15,-3 6 32 0,-3 8 0 0,-2 6-832 32,-1 4-192-32,0 8 0 0,4 9 0 0,4 3-768 31,4 9-208-31,0 1-48 0,-106 100-11872 0</inkml:trace>
  <inkml:trace contextRef="#ctx0" brushRef="#br0" timeOffset="34202.722">11296 11695 22527 0,'-26'-13'0'0,"13"7"0"0,-2 1 0 0,-4 0-832 0,-3-2-144 0,-1 2-48 0,-5 4 0 0,0 1 832 16,-1 1 192-16,-1 2 0 0,-5 5 0 0,-2 0 0 15,-2 6 0-15,-1 0 0 0,-1 1 0 0,1 1 0 16,2-2 0-16,1 4 0 0,4 1 0 0,1 2 768 15,2 4 208-15,3 6 48 0,2 1 0 0,-1 6-832 16,1 7-192-16,0 4 0 0,-1 3 0 0,1 4 0 16,0 5 0-16,2 6 0 0,2 8 0 0,2 2 0 15,2 0 0-15,6 1 0 0,2 2 0 0,5 6 0 16,5 3 0-16,2 0 0 0,3-9 0 0,5 7 0 16,6 3 0-16,2-1 0 0,3-7 0 0,2-1 0 15,1-2 0-15,1-6 0 0,0-2 0 0,4-3 0 0,4 3 0 0,3-7 0 0,2-7 0 0,5-2 0 16,5-2 0-16,2-3 0 0,2-5 0 15,1-2 0-15,0-3 0 0,4-2 0 0,4-2 0 0,5-3 0 16,4-6 0-16,2 0 0 0,-1-5 0 0,1-6 0 16,4-5 0-16,1-6 0 0,0-5 0 0,-2-5 0 15,-2-6 0-15,-2-11 0 0,-1-2 0 0,2-4 0 16,0-2 0-16,-3-3 0 0,-3 1 0 0,-5-6 0 16,-4-6 0-16,-1-1 0 0,-3-1 0 0,0-8 0 15,-1-8 0-15,-3 0 0 0,-2 0 0 0,-5-4 0 16,-2-2 0-16,-4-6 0 0,-4-3 0 0,-5-4 0 15,-4-2 0-15,-4-2 0 0,-3-2 0 0,-6-2 0 16,-4-3 0-16,-5 3 0 0,-2 6 0 0,-6-2 0 16,-5 0 0-16,-4 2 0 0,-4 4 0 0,-6 0 0 15,-3 5 0-15,-4 1 0 0,-4 6 0 0,-4 0 0 16,-4-3 0-16,0 7 0 0,-1 7 0 0,-1 5 0 16,0 4 0-16,-2 2 0 0,-4 2 0 0,-1 4 864 15,-3 4 128-15,-1-2 32 0,1 2 0 0,1 0-832 16,1 3-192-16,-2 2 0 0,-1 0 0 0,-3 3 0 15,-4 2 0-15,0 3 0 0,2 6 0 0,-1 1 0 16,0 3 0-16,-1 3 0 0,-3 2 0 0,-4 2 0 16,-5 7 0-16,0 3 0 0,6 6 0 0,-5 3 0 15,-5 5 0-15,-1 5 0 0,1 7 0 0,6 0 0 16,4 4 0-16,1 4 0 0,2 3 0 0,1 3 0 16,-1 1 0-16,4 8 0 0,3 6 0 0,4 6 0 0,6 4 0 15,3 1 0-15,3 4 0 0,1 9 0 0,1 7 0 16,4 3 0-16,3 0 0 0,4 5 0 0,6 4 0 0,6 0 0 0,6-1 0 15,8 4 0-15,8 4 0 0,5 4 0 0,7 2 0 0,10-6 864 16,10-2 128-16,3-6 32 0,2-1 0 16,9-11-832-16,8-9-192 0,7-9 0 0,5-10 0 0,2-4 0 31,1-2 0-31,4-5 0 0,5-3 0 0,5-4 0 31,4-2 0-31,-1-5 0 0,107-26-12240 0</inkml:trace>
  <inkml:trace contextRef="#ctx0" brushRef="#br0" timeOffset="38526.401">11554 6217 18431 0,'7'-17'0'0,"-3"9"0"0,0-3 0 0,-1 2 0 16,-2-2 0-16,-1-1 0 0,-1 4 0 0,-2-2 816 15,-1 1 160-15,-2-2 48 0,0 2 0 0,-2-2-832 16,-3-1-192-16,-2 0 0 0,-3-1 0 0,-1 0 0 16,-2 0 0-16,-2-2 0 0,2-2 0 0,-1-2 0 15,0-2 0-15,-1 1 0 0,-2 2 0 0,-1-2 0 16,1 2 0-16,-2 0 0 0,0 3 0 0,-1-1 0 0,-2 2 0 0,0 1 0 0,-1 2 0 0,0 3 0 16,-3 3 0-16,-3 3 0 0,-2 2 0 0,-4 4 0 15,-6 7 0-15,-2 3 0 0,-4 5 0 0,-1 4 0 16,-2 7 0-16,-3 4 0 0,-3 3 0 0,-6 7 0 15,-5 2 0-15,1 6 0 0,5 4 0 0,3-1 0 16,3 0 0-16,4 1 0 0,4-3 0 0,3 0 864 16,5 4 128-16,4 5 32 0,6 4 0 0,5 3-832 15,6-1-192-15,6 4 0 0,5 2 0 0,6 8 0 16,5 7 0-16,4-3 0 0,5-3 0 0,5 5 0 16,5 3 0-16,3-2 0 0,4-5 0 0,5 0 864 31,7-1 128-31,2-1 32 0,1-2 0 0,6-4-1648 0,8-5-320 0,5-7-64 0,7-7-16 0,5-6 832 15,4-2 192-15,4-9 0 0,4-3 0 0,6-7 0 16,6-2 0-16,-2-5 0 0,0-7 0 0,1-5 0 16,5-4 0-16,-3-6 0 0,-1-5 0 0,-2-4 0 15,2-5 0-15,0-1 0 0,0-6 0 0,-4-5 0 16,-2-6 0-16,-3-7 0 0,1-1 0 0,-2-9 0 16,-1-5 0-16,-7-2 0 0,-7-3 0 0,-3 1 0 15,0-3 0-15,-5-2 0 0,-1-2 0 0,-7-4 0 16,-4-4 0-16,-3 1 0 0,-3-2 0 0,-6 1 768 15,-8-4 208-15,-4-3 48 0,-2 0 0 0,-5 0-832 16,-4 5-192-16,-5 0 0 0,-3 3 0 0,-4 0 0 16,-6-1 0-16,-4 1 0 0,-4 6 0 0,-8 1 864 15,-8 1 128-15,-4 1 32 0,-5 3 0 0,-6-4-832 0,-6-3-192 16,-1 2 0-16,0 5 0 0,-3 2 0 16,-4-4 0-1,-4 1 0-15,-3-1 0 0,-2-3-768 0,-3-3-208 0,2 6-48 0,3 4 0 0,-2 4 832 0,-3 0 192 0,-2 5 0 0,-3 5 0 0,0-2 0 16,4 3 0-16,-1 4 0 0,-1 6 0 0,-6 3 0 15,-2 7 0-15,-1 6 0 0,1 8 0 0,-1 6 0 16,-4 6 0-16,-1 6 0 0,-3 5 0 0,3 2 0 16,4 6 0-16,-1 3 0 0,-1 4 0 0,1 3 0 15,1 4 0-15,6 4 0 0,7 8 0 0,4 4 0 16,2-1680 0-16,3 3381 0 0,4-1685 0 0,4 7 0 16,4 9 0-16,4 5 0 0,4 12 0 0,6 4 0 15,4 8 0-15,7 1 0 0,4 1 0 0,6 3 0 16,4 1 0-16,7 0 0 0,5-4 0 0,6-2 0 15,5-7 0-15,5 0 0 0,6 1 0 0,6-9 0 16,6-11 0-16,4-5 0 0,7-5 0 0,3-4 0 16,3-1 0-16,10-6 0 0,11-7 0 0,7-3 0 15,6-6 0-15,5-6 0 0,4-5 0 0,5-6 0 16,6-7 0-16,0-6 0 0,-2-8 0 0,-2-4 0 16,-2-5 0-16,-3-5 0 0,-3-6 0 0,0-6 0 15,4-6 0-15,-3-5 0 0,-4-1 0 0,-4-2 0 16,-2-9 0-16,-2-3 0 0,1-5 0 0,-5-3 0 15,-2-5 0-15,-6-4 0 0,-4-1 0 0,-2-9 0 16,-3-5 0-16,-2-6 0 0,-4-5 0 0,-5-5 0 16,-3-3 0-16,-7-5 0 0,-6-6 0 0,-5-1 0 15,-4-1 0-15,-4 0 0 0,-5-1 0 0,-6 0 0 16,-4-2 0-16,-3 4 0 0,-4 2 0 0,-5 1 0 0,-2 3 0 0,-5 5 0 16,-4 7 0-16,-8-4 0 0,-5-3 0 0,-6 4 0 0,-5 8 0 0,-9 1 0 15,-6 4 0-15,-4 1 0 0,-4 2 0 0,-6 0 0 16,-8 2 0-16,-3 7 0 0,-2 7 0 0,0 9 0 15,2 8 0-15,-3 5 0 0,-1 2 0 0,-2 6 0 16,-1 6 0-16,0 6 0 0,3 1 0 0,-5 9 0 16,-7 4 0-16,0 2 0 0,0 7 0 0,-3 2 0 15,-6 3 0-15,-1 8 0 0,3 3 0 0,-2 7 0 16,-1 11 0-16,-1 5 0 0,-1 8 0 0,6 7 0 16,5 5 0-16,3 10 0 0,4 10 0 0,8 5 768 15,6 1 208-15,10 8 48 0,8 10 0 0,10 7-832 31,7 6-192-31,7 9 0 0,4 9 0 0,8 3-768 0,6 5-208 0,8 0-48 0,7 1 0 0,6 4 832 47,5 6 192-47,9 5 0 0,117 274-12336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1/27/2021</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827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1/27/2021</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04374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1/27/2021</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30967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1/27/2021</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12359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1/27/2021</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82594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1/27/2021</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05499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1/27/2021</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204412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1/27/2021</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26328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1/27/2021</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41830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1/27/2021</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261697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1/27/2021</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72141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1/27/2021</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98620175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8" r:id="rId6"/>
    <p:sldLayoutId id="2147483693" r:id="rId7"/>
    <p:sldLayoutId id="2147483694" r:id="rId8"/>
    <p:sldLayoutId id="2147483695" r:id="rId9"/>
    <p:sldLayoutId id="2147483697" r:id="rId10"/>
    <p:sldLayoutId id="2147483696"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customXml" Target="../ink/ink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bit.ly/3t8Wlmq"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3">
            <a:extLst>
              <a:ext uri="{FF2B5EF4-FFF2-40B4-BE49-F238E27FC236}">
                <a16:creationId xmlns:a16="http://schemas.microsoft.com/office/drawing/2014/main" id="{54479440-55E1-4DE9-ADED-128ED05CF5DB}"/>
              </a:ext>
            </a:extLst>
          </p:cNvPr>
          <p:cNvPicPr>
            <a:picLocks noChangeAspect="1"/>
          </p:cNvPicPr>
          <p:nvPr/>
        </p:nvPicPr>
        <p:blipFill rotWithShape="1">
          <a:blip r:embed="rId2"/>
          <a:srcRect b="25000"/>
          <a:stretch/>
        </p:blipFill>
        <p:spPr>
          <a:xfrm>
            <a:off x="20" y="10"/>
            <a:ext cx="12191981" cy="6857990"/>
          </a:xfrm>
          <a:prstGeom prst="rect">
            <a:avLst/>
          </a:prstGeom>
        </p:spPr>
      </p:pic>
      <p:sp>
        <p:nvSpPr>
          <p:cNvPr id="17"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4910778-2AE7-A64A-A119-5CA26A2B03FD}"/>
              </a:ext>
            </a:extLst>
          </p:cNvPr>
          <p:cNvSpPr>
            <a:spLocks noGrp="1"/>
          </p:cNvSpPr>
          <p:nvPr>
            <p:ph type="ctrTitle"/>
          </p:nvPr>
        </p:nvSpPr>
        <p:spPr>
          <a:xfrm>
            <a:off x="404553" y="3091928"/>
            <a:ext cx="9078562" cy="2387600"/>
          </a:xfrm>
        </p:spPr>
        <p:txBody>
          <a:bodyPr>
            <a:normAutofit/>
          </a:bodyPr>
          <a:lstStyle/>
          <a:p>
            <a:r>
              <a:rPr lang="en-US" sz="6600" dirty="0"/>
              <a:t>Enrichment – Internet of Trees</a:t>
            </a:r>
          </a:p>
        </p:txBody>
      </p:sp>
      <p:sp>
        <p:nvSpPr>
          <p:cNvPr id="18"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3069F727-97B7-3F48-A39A-4D370DD04753}"/>
              </a:ext>
            </a:extLst>
          </p:cNvPr>
          <p:cNvSpPr>
            <a:spLocks noGrp="1"/>
          </p:cNvSpPr>
          <p:nvPr>
            <p:ph type="subTitle" idx="1"/>
          </p:nvPr>
        </p:nvSpPr>
        <p:spPr>
          <a:xfrm>
            <a:off x="404553" y="5624945"/>
            <a:ext cx="9078562" cy="592975"/>
          </a:xfrm>
        </p:spPr>
        <p:txBody>
          <a:bodyPr anchor="ctr">
            <a:normAutofit/>
          </a:bodyPr>
          <a:lstStyle/>
          <a:p>
            <a:r>
              <a:rPr lang="en-US" dirty="0"/>
              <a:t>Week Two – What Trees Do</a:t>
            </a:r>
          </a:p>
        </p:txBody>
      </p:sp>
    </p:spTree>
    <p:extLst>
      <p:ext uri="{BB962C8B-B14F-4D97-AF65-F5344CB8AC3E}">
        <p14:creationId xmlns:p14="http://schemas.microsoft.com/office/powerpoint/2010/main" val="412155363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8979F-7F33-324E-837F-F59C91866C11}"/>
              </a:ext>
            </a:extLst>
          </p:cNvPr>
          <p:cNvSpPr>
            <a:spLocks noGrp="1"/>
          </p:cNvSpPr>
          <p:nvPr>
            <p:ph type="title"/>
          </p:nvPr>
        </p:nvSpPr>
        <p:spPr/>
        <p:txBody>
          <a:bodyPr/>
          <a:lstStyle/>
          <a:p>
            <a:r>
              <a:rPr lang="en-US" dirty="0"/>
              <a:t>What else can we measure?</a:t>
            </a:r>
          </a:p>
        </p:txBody>
      </p:sp>
      <p:sp>
        <p:nvSpPr>
          <p:cNvPr id="3" name="Content Placeholder 2">
            <a:extLst>
              <a:ext uri="{FF2B5EF4-FFF2-40B4-BE49-F238E27FC236}">
                <a16:creationId xmlns:a16="http://schemas.microsoft.com/office/drawing/2014/main" id="{C9896664-CAEC-7646-8701-224452513905}"/>
              </a:ext>
            </a:extLst>
          </p:cNvPr>
          <p:cNvSpPr>
            <a:spLocks noGrp="1"/>
          </p:cNvSpPr>
          <p:nvPr>
            <p:ph idx="1"/>
          </p:nvPr>
        </p:nvSpPr>
        <p:spPr/>
        <p:txBody>
          <a:bodyPr/>
          <a:lstStyle/>
          <a:p>
            <a:r>
              <a:rPr lang="en-US" dirty="0"/>
              <a:t>Standard measures – e.g. DBH will give VALIDITY to our science as we will be collecting the same ‘type’ of DATA as other people</a:t>
            </a:r>
          </a:p>
          <a:p>
            <a:r>
              <a:rPr lang="en-US" dirty="0"/>
              <a:t>This will allow us to compare our results with those of others</a:t>
            </a:r>
          </a:p>
          <a:p>
            <a:r>
              <a:rPr lang="en-US" dirty="0"/>
              <a:t>https://</a:t>
            </a:r>
            <a:r>
              <a:rPr lang="en-US" dirty="0" err="1"/>
              <a:t>www.treemarker.co.uk</a:t>
            </a:r>
            <a:r>
              <a:rPr lang="en-US" dirty="0"/>
              <a:t>/product/</a:t>
            </a:r>
            <a:r>
              <a:rPr lang="en-US" dirty="0" err="1"/>
              <a:t>spencer-loggers-tape?gclid</a:t>
            </a:r>
            <a:r>
              <a:rPr lang="en-US" dirty="0"/>
              <a:t>=Cj0KCQiAmL-ABhDFARIsAKywVaeB2LeeZhNVzV_d9lFkaMiZfaunQH1egsmXkJTmek1vw0L17sguRoEaAt1WEALw_wcB</a:t>
            </a:r>
          </a:p>
          <a:p>
            <a:r>
              <a:rPr lang="en-US" dirty="0"/>
              <a:t>WHAT DO OTHERS MEASURE???</a:t>
            </a:r>
          </a:p>
          <a:p>
            <a:endParaRPr lang="en-US" dirty="0"/>
          </a:p>
        </p:txBody>
      </p:sp>
    </p:spTree>
    <p:extLst>
      <p:ext uri="{BB962C8B-B14F-4D97-AF65-F5344CB8AC3E}">
        <p14:creationId xmlns:p14="http://schemas.microsoft.com/office/powerpoint/2010/main" val="1470487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68714-947A-9D4B-B7FC-26E9E955FDC0}"/>
              </a:ext>
            </a:extLst>
          </p:cNvPr>
          <p:cNvSpPr>
            <a:spLocks noGrp="1"/>
          </p:cNvSpPr>
          <p:nvPr>
            <p:ph type="title"/>
          </p:nvPr>
        </p:nvSpPr>
        <p:spPr/>
        <p:txBody>
          <a:bodyPr/>
          <a:lstStyle/>
          <a:p>
            <a:r>
              <a:rPr lang="en-US" dirty="0"/>
              <a:t>Breathe in – breathe out (not quite)</a:t>
            </a:r>
          </a:p>
        </p:txBody>
      </p:sp>
      <p:graphicFrame>
        <p:nvGraphicFramePr>
          <p:cNvPr id="4" name="Content Placeholder 3">
            <a:extLst>
              <a:ext uri="{FF2B5EF4-FFF2-40B4-BE49-F238E27FC236}">
                <a16:creationId xmlns:a16="http://schemas.microsoft.com/office/drawing/2014/main" id="{63138E23-2361-5C49-9C1B-3A178BFCFF0B}"/>
              </a:ext>
            </a:extLst>
          </p:cNvPr>
          <p:cNvGraphicFramePr>
            <a:graphicFrameLocks noGrp="1"/>
          </p:cNvGraphicFramePr>
          <p:nvPr>
            <p:ph idx="1"/>
          </p:nvPr>
        </p:nvGraphicFramePr>
        <p:xfrm>
          <a:off x="1116013" y="3219933"/>
          <a:ext cx="10167936" cy="2210421"/>
        </p:xfrm>
        <a:graphic>
          <a:graphicData uri="http://schemas.openxmlformats.org/drawingml/2006/table">
            <a:tbl>
              <a:tblPr/>
              <a:tblGrid>
                <a:gridCol w="3389312">
                  <a:extLst>
                    <a:ext uri="{9D8B030D-6E8A-4147-A177-3AD203B41FA5}">
                      <a16:colId xmlns:a16="http://schemas.microsoft.com/office/drawing/2014/main" val="2280320746"/>
                    </a:ext>
                  </a:extLst>
                </a:gridCol>
                <a:gridCol w="3389312">
                  <a:extLst>
                    <a:ext uri="{9D8B030D-6E8A-4147-A177-3AD203B41FA5}">
                      <a16:colId xmlns:a16="http://schemas.microsoft.com/office/drawing/2014/main" val="2874095910"/>
                    </a:ext>
                  </a:extLst>
                </a:gridCol>
                <a:gridCol w="3389312">
                  <a:extLst>
                    <a:ext uri="{9D8B030D-6E8A-4147-A177-3AD203B41FA5}">
                      <a16:colId xmlns:a16="http://schemas.microsoft.com/office/drawing/2014/main" val="1973226209"/>
                    </a:ext>
                  </a:extLst>
                </a:gridCol>
              </a:tblGrid>
              <a:tr h="353667">
                <a:tc>
                  <a:txBody>
                    <a:bodyPr/>
                    <a:lstStyle/>
                    <a:p>
                      <a:r>
                        <a:rPr lang="en-GB" sz="1700"/>
                        <a:t>Conditions</a:t>
                      </a:r>
                    </a:p>
                  </a:txBody>
                  <a:tcPr marL="88417" marR="88417" marT="44208" marB="44208" anchor="ctr">
                    <a:lnL>
                      <a:noFill/>
                    </a:lnL>
                    <a:lnR>
                      <a:noFill/>
                    </a:lnR>
                    <a:lnT>
                      <a:noFill/>
                    </a:lnT>
                    <a:lnB>
                      <a:noFill/>
                    </a:lnB>
                  </a:tcPr>
                </a:tc>
                <a:tc>
                  <a:txBody>
                    <a:bodyPr/>
                    <a:lstStyle/>
                    <a:p>
                      <a:r>
                        <a:rPr lang="en-GB" sz="1700"/>
                        <a:t>Photosynthesis v respiration</a:t>
                      </a:r>
                    </a:p>
                  </a:txBody>
                  <a:tcPr marL="88417" marR="88417" marT="44208" marB="44208" anchor="ctr">
                    <a:lnL>
                      <a:noFill/>
                    </a:lnL>
                    <a:lnR>
                      <a:noFill/>
                    </a:lnR>
                    <a:lnT>
                      <a:noFill/>
                    </a:lnT>
                    <a:lnB>
                      <a:noFill/>
                    </a:lnB>
                  </a:tcPr>
                </a:tc>
                <a:tc>
                  <a:txBody>
                    <a:bodyPr/>
                    <a:lstStyle/>
                    <a:p>
                      <a:r>
                        <a:rPr lang="en-GB" sz="1700"/>
                        <a:t>Overall result</a:t>
                      </a:r>
                    </a:p>
                  </a:txBody>
                  <a:tcPr marL="88417" marR="88417" marT="44208" marB="44208" anchor="ctr">
                    <a:lnL>
                      <a:noFill/>
                    </a:lnL>
                    <a:lnR>
                      <a:noFill/>
                    </a:lnR>
                    <a:lnT>
                      <a:noFill/>
                    </a:lnT>
                    <a:lnB>
                      <a:noFill/>
                    </a:lnB>
                  </a:tcPr>
                </a:tc>
                <a:extLst>
                  <a:ext uri="{0D108BD9-81ED-4DB2-BD59-A6C34878D82A}">
                    <a16:rowId xmlns:a16="http://schemas.microsoft.com/office/drawing/2014/main" val="3868321422"/>
                  </a:ext>
                </a:extLst>
              </a:tr>
              <a:tr h="618918">
                <a:tc>
                  <a:txBody>
                    <a:bodyPr/>
                    <a:lstStyle/>
                    <a:p>
                      <a:r>
                        <a:rPr lang="en-GB" sz="1700"/>
                        <a:t>Dark</a:t>
                      </a:r>
                    </a:p>
                  </a:txBody>
                  <a:tcPr marL="88417" marR="88417" marT="44208" marB="44208" anchor="ctr">
                    <a:lnL>
                      <a:noFill/>
                    </a:lnL>
                    <a:lnR>
                      <a:noFill/>
                    </a:lnR>
                    <a:lnT>
                      <a:noFill/>
                    </a:lnT>
                    <a:lnB>
                      <a:noFill/>
                    </a:lnB>
                  </a:tcPr>
                </a:tc>
                <a:tc>
                  <a:txBody>
                    <a:bodyPr/>
                    <a:lstStyle/>
                    <a:p>
                      <a:r>
                        <a:rPr lang="en-GB" sz="1700"/>
                        <a:t>Respiration but no photosynthesis</a:t>
                      </a:r>
                    </a:p>
                  </a:txBody>
                  <a:tcPr marL="88417" marR="88417" marT="44208" marB="44208" anchor="ctr">
                    <a:lnL>
                      <a:noFill/>
                    </a:lnL>
                    <a:lnR>
                      <a:noFill/>
                    </a:lnR>
                    <a:lnT>
                      <a:noFill/>
                    </a:lnT>
                    <a:lnB>
                      <a:noFill/>
                    </a:lnB>
                  </a:tcPr>
                </a:tc>
                <a:tc>
                  <a:txBody>
                    <a:bodyPr/>
                    <a:lstStyle/>
                    <a:p>
                      <a:r>
                        <a:rPr lang="en-GB" sz="1700"/>
                        <a:t>Oxygen taken in, carbon dioxide given out</a:t>
                      </a:r>
                    </a:p>
                  </a:txBody>
                  <a:tcPr marL="88417" marR="88417" marT="44208" marB="44208" anchor="ctr">
                    <a:lnL>
                      <a:noFill/>
                    </a:lnL>
                    <a:lnR>
                      <a:noFill/>
                    </a:lnR>
                    <a:lnT>
                      <a:noFill/>
                    </a:lnT>
                    <a:lnB>
                      <a:noFill/>
                    </a:lnB>
                  </a:tcPr>
                </a:tc>
                <a:extLst>
                  <a:ext uri="{0D108BD9-81ED-4DB2-BD59-A6C34878D82A}">
                    <a16:rowId xmlns:a16="http://schemas.microsoft.com/office/drawing/2014/main" val="489455726"/>
                  </a:ext>
                </a:extLst>
              </a:tr>
              <a:tr h="618918">
                <a:tc>
                  <a:txBody>
                    <a:bodyPr/>
                    <a:lstStyle/>
                    <a:p>
                      <a:r>
                        <a:rPr lang="en-GB" sz="1700"/>
                        <a:t>Dim light</a:t>
                      </a:r>
                    </a:p>
                  </a:txBody>
                  <a:tcPr marL="88417" marR="88417" marT="44208" marB="44208" anchor="ctr">
                    <a:lnL>
                      <a:noFill/>
                    </a:lnL>
                    <a:lnR>
                      <a:noFill/>
                    </a:lnR>
                    <a:lnT>
                      <a:noFill/>
                    </a:lnT>
                    <a:lnB>
                      <a:noFill/>
                    </a:lnB>
                  </a:tcPr>
                </a:tc>
                <a:tc>
                  <a:txBody>
                    <a:bodyPr/>
                    <a:lstStyle/>
                    <a:p>
                      <a:r>
                        <a:rPr lang="en-GB" sz="1700"/>
                        <a:t>Photosynthesis rate equals respiration rate</a:t>
                      </a:r>
                    </a:p>
                  </a:txBody>
                  <a:tcPr marL="88417" marR="88417" marT="44208" marB="44208" anchor="ctr">
                    <a:lnL>
                      <a:noFill/>
                    </a:lnL>
                    <a:lnR>
                      <a:noFill/>
                    </a:lnR>
                    <a:lnT>
                      <a:noFill/>
                    </a:lnT>
                    <a:lnB>
                      <a:noFill/>
                    </a:lnB>
                  </a:tcPr>
                </a:tc>
                <a:tc>
                  <a:txBody>
                    <a:bodyPr/>
                    <a:lstStyle/>
                    <a:p>
                      <a:r>
                        <a:rPr lang="en-GB" sz="1700"/>
                        <a:t>Neither gas is taken in or given out</a:t>
                      </a:r>
                    </a:p>
                  </a:txBody>
                  <a:tcPr marL="88417" marR="88417" marT="44208" marB="44208" anchor="ctr">
                    <a:lnL>
                      <a:noFill/>
                    </a:lnL>
                    <a:lnR>
                      <a:noFill/>
                    </a:lnR>
                    <a:lnT>
                      <a:noFill/>
                    </a:lnT>
                    <a:lnB>
                      <a:noFill/>
                    </a:lnB>
                  </a:tcPr>
                </a:tc>
                <a:extLst>
                  <a:ext uri="{0D108BD9-81ED-4DB2-BD59-A6C34878D82A}">
                    <a16:rowId xmlns:a16="http://schemas.microsoft.com/office/drawing/2014/main" val="1395837995"/>
                  </a:ext>
                </a:extLst>
              </a:tr>
              <a:tr h="618918">
                <a:tc>
                  <a:txBody>
                    <a:bodyPr/>
                    <a:lstStyle/>
                    <a:p>
                      <a:r>
                        <a:rPr lang="en-GB" sz="1700"/>
                        <a:t>Bright light</a:t>
                      </a:r>
                    </a:p>
                  </a:txBody>
                  <a:tcPr marL="88417" marR="88417" marT="44208" marB="44208" anchor="ctr">
                    <a:lnL>
                      <a:noFill/>
                    </a:lnL>
                    <a:lnR>
                      <a:noFill/>
                    </a:lnR>
                    <a:lnT>
                      <a:noFill/>
                    </a:lnT>
                    <a:lnB>
                      <a:noFill/>
                    </a:lnB>
                  </a:tcPr>
                </a:tc>
                <a:tc>
                  <a:txBody>
                    <a:bodyPr/>
                    <a:lstStyle/>
                    <a:p>
                      <a:r>
                        <a:rPr lang="en-GB" sz="1700"/>
                        <a:t>Photosynthesis rate greater than respiration rate</a:t>
                      </a:r>
                    </a:p>
                  </a:txBody>
                  <a:tcPr marL="88417" marR="88417" marT="44208" marB="44208" anchor="ctr">
                    <a:lnL>
                      <a:noFill/>
                    </a:lnL>
                    <a:lnR>
                      <a:noFill/>
                    </a:lnR>
                    <a:lnT>
                      <a:noFill/>
                    </a:lnT>
                    <a:lnB>
                      <a:noFill/>
                    </a:lnB>
                  </a:tcPr>
                </a:tc>
                <a:tc>
                  <a:txBody>
                    <a:bodyPr/>
                    <a:lstStyle/>
                    <a:p>
                      <a:r>
                        <a:rPr lang="en-GB" sz="1700" dirty="0"/>
                        <a:t>Carbon dioxide taken in, oxygen given out</a:t>
                      </a:r>
                    </a:p>
                  </a:txBody>
                  <a:tcPr marL="88417" marR="88417" marT="44208" marB="44208" anchor="ctr">
                    <a:lnL>
                      <a:noFill/>
                    </a:lnL>
                    <a:lnR>
                      <a:noFill/>
                    </a:lnR>
                    <a:lnT>
                      <a:noFill/>
                    </a:lnT>
                    <a:lnB>
                      <a:noFill/>
                    </a:lnB>
                  </a:tcPr>
                </a:tc>
                <a:extLst>
                  <a:ext uri="{0D108BD9-81ED-4DB2-BD59-A6C34878D82A}">
                    <a16:rowId xmlns:a16="http://schemas.microsoft.com/office/drawing/2014/main" val="2217263939"/>
                  </a:ext>
                </a:extLst>
              </a:tr>
            </a:tbl>
          </a:graphicData>
        </a:graphic>
      </p:graphicFrame>
    </p:spTree>
    <p:extLst>
      <p:ext uri="{BB962C8B-B14F-4D97-AF65-F5344CB8AC3E}">
        <p14:creationId xmlns:p14="http://schemas.microsoft.com/office/powerpoint/2010/main" val="1465615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8A5D0-E1BE-3D42-9649-B4DFDDCE08B5}"/>
              </a:ext>
            </a:extLst>
          </p:cNvPr>
          <p:cNvSpPr>
            <a:spLocks noGrp="1"/>
          </p:cNvSpPr>
          <p:nvPr>
            <p:ph type="title"/>
          </p:nvPr>
        </p:nvSpPr>
        <p:spPr>
          <a:xfrm>
            <a:off x="1115568" y="0"/>
            <a:ext cx="10168128" cy="1179576"/>
          </a:xfrm>
        </p:spPr>
        <p:txBody>
          <a:bodyPr/>
          <a:lstStyle/>
          <a:p>
            <a:r>
              <a:rPr lang="en-US" dirty="0"/>
              <a:t>Activity: Where to put the sensors?</a:t>
            </a:r>
          </a:p>
        </p:txBody>
      </p:sp>
      <p:pic>
        <p:nvPicPr>
          <p:cNvPr id="7" name="Picture 6" descr="Map&#10;&#10;Description automatically generated with medium confidence">
            <a:extLst>
              <a:ext uri="{FF2B5EF4-FFF2-40B4-BE49-F238E27FC236}">
                <a16:creationId xmlns:a16="http://schemas.microsoft.com/office/drawing/2014/main" id="{97C60B50-3C9B-4CC8-81F9-5417CBE97BD1}"/>
              </a:ext>
            </a:extLst>
          </p:cNvPr>
          <p:cNvPicPr>
            <a:picLocks noChangeAspect="1"/>
          </p:cNvPicPr>
          <p:nvPr/>
        </p:nvPicPr>
        <p:blipFill>
          <a:blip r:embed="rId2"/>
          <a:stretch>
            <a:fillRect/>
          </a:stretch>
        </p:blipFill>
        <p:spPr>
          <a:xfrm>
            <a:off x="749511" y="846597"/>
            <a:ext cx="8090730" cy="5680845"/>
          </a:xfrm>
          <a:prstGeom prst="rect">
            <a:avLst/>
          </a:prstGeom>
        </p:spPr>
      </p:pic>
      <p:sp>
        <p:nvSpPr>
          <p:cNvPr id="9" name="TextBox 8">
            <a:extLst>
              <a:ext uri="{FF2B5EF4-FFF2-40B4-BE49-F238E27FC236}">
                <a16:creationId xmlns:a16="http://schemas.microsoft.com/office/drawing/2014/main" id="{4134203D-AA6C-48F7-AE8D-B242CC699260}"/>
              </a:ext>
            </a:extLst>
          </p:cNvPr>
          <p:cNvSpPr txBox="1"/>
          <p:nvPr/>
        </p:nvSpPr>
        <p:spPr>
          <a:xfrm>
            <a:off x="414528" y="6527442"/>
            <a:ext cx="11777472" cy="261610"/>
          </a:xfrm>
          <a:prstGeom prst="rect">
            <a:avLst/>
          </a:prstGeom>
          <a:noFill/>
        </p:spPr>
        <p:txBody>
          <a:bodyPr wrap="square">
            <a:spAutoFit/>
          </a:bodyPr>
          <a:lstStyle/>
          <a:p>
            <a:r>
              <a:rPr lang="en-GB" sz="1100" dirty="0">
                <a:solidFill>
                  <a:schemeClr val="bg1">
                    <a:lumMod val="50000"/>
                  </a:schemeClr>
                </a:solidFill>
              </a:rPr>
              <a:t>https://forms.office.com/Pages/ResponsePage.aspx?id=gpn262sDxEyyAnrrGUxQZT-titHpyERCpBZwLtg8a6lUQkw5QVhEWjJSMTRJREoxNFkwVFVQRVZZUy4u</a:t>
            </a:r>
          </a:p>
        </p:txBody>
      </p:sp>
      <p:sp>
        <p:nvSpPr>
          <p:cNvPr id="11" name="TextBox 10">
            <a:extLst>
              <a:ext uri="{FF2B5EF4-FFF2-40B4-BE49-F238E27FC236}">
                <a16:creationId xmlns:a16="http://schemas.microsoft.com/office/drawing/2014/main" id="{B0C5101F-33BE-4878-85A1-7747C973473E}"/>
              </a:ext>
            </a:extLst>
          </p:cNvPr>
          <p:cNvSpPr txBox="1"/>
          <p:nvPr/>
        </p:nvSpPr>
        <p:spPr>
          <a:xfrm>
            <a:off x="9034272" y="5758267"/>
            <a:ext cx="2944368" cy="400110"/>
          </a:xfrm>
          <a:prstGeom prst="rect">
            <a:avLst/>
          </a:prstGeom>
          <a:noFill/>
        </p:spPr>
        <p:txBody>
          <a:bodyPr wrap="square">
            <a:spAutoFit/>
          </a:bodyPr>
          <a:lstStyle/>
          <a:p>
            <a:r>
              <a:rPr lang="en-GB" sz="2000" dirty="0"/>
              <a:t>http://bit.ly/3sTRkhv</a:t>
            </a:r>
          </a:p>
        </p:txBody>
      </p:sp>
      <p:pic>
        <p:nvPicPr>
          <p:cNvPr id="13" name="Picture 12">
            <a:extLst>
              <a:ext uri="{FF2B5EF4-FFF2-40B4-BE49-F238E27FC236}">
                <a16:creationId xmlns:a16="http://schemas.microsoft.com/office/drawing/2014/main" id="{B973978A-5D57-46B5-9506-BFFA53668EB6}"/>
              </a:ext>
            </a:extLst>
          </p:cNvPr>
          <p:cNvPicPr>
            <a:picLocks noChangeAspect="1"/>
          </p:cNvPicPr>
          <p:nvPr/>
        </p:nvPicPr>
        <p:blipFill>
          <a:blip r:embed="rId3"/>
          <a:stretch>
            <a:fillRect/>
          </a:stretch>
        </p:blipFill>
        <p:spPr>
          <a:xfrm>
            <a:off x="9125387" y="2386361"/>
            <a:ext cx="2374865" cy="3267307"/>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6A0A360F-ECE4-49BB-9F93-BFBAA4351B8A}"/>
                  </a:ext>
                </a:extLst>
              </p14:cNvPr>
              <p14:cNvContentPartPr/>
              <p14:nvPr/>
            </p14:nvContentPartPr>
            <p14:xfrm>
              <a:off x="3449160" y="1420560"/>
              <a:ext cx="8629560" cy="4597560"/>
            </p14:xfrm>
          </p:contentPart>
        </mc:Choice>
        <mc:Fallback>
          <p:pic>
            <p:nvPicPr>
              <p:cNvPr id="3" name="Ink 2">
                <a:extLst>
                  <a:ext uri="{FF2B5EF4-FFF2-40B4-BE49-F238E27FC236}">
                    <a16:creationId xmlns:a16="http://schemas.microsoft.com/office/drawing/2014/main" id="{6A0A360F-ECE4-49BB-9F93-BFBAA4351B8A}"/>
                  </a:ext>
                </a:extLst>
              </p:cNvPr>
              <p:cNvPicPr/>
              <p:nvPr/>
            </p:nvPicPr>
            <p:blipFill>
              <a:blip r:embed="rId5"/>
              <a:stretch>
                <a:fillRect/>
              </a:stretch>
            </p:blipFill>
            <p:spPr>
              <a:xfrm>
                <a:off x="3439800" y="1411200"/>
                <a:ext cx="8648280" cy="4616280"/>
              </a:xfrm>
              <a:prstGeom prst="rect">
                <a:avLst/>
              </a:prstGeom>
            </p:spPr>
          </p:pic>
        </mc:Fallback>
      </mc:AlternateContent>
    </p:spTree>
    <p:extLst>
      <p:ext uri="{BB962C8B-B14F-4D97-AF65-F5344CB8AC3E}">
        <p14:creationId xmlns:p14="http://schemas.microsoft.com/office/powerpoint/2010/main" val="132526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EBDE4-90ED-4344-B808-3CBD06D5C813}"/>
              </a:ext>
            </a:extLst>
          </p:cNvPr>
          <p:cNvSpPr>
            <a:spLocks noGrp="1"/>
          </p:cNvSpPr>
          <p:nvPr>
            <p:ph type="title"/>
          </p:nvPr>
        </p:nvSpPr>
        <p:spPr/>
        <p:txBody>
          <a:bodyPr/>
          <a:lstStyle/>
          <a:p>
            <a:r>
              <a:rPr lang="en-GB" dirty="0"/>
              <a:t>And the winner is??</a:t>
            </a:r>
          </a:p>
        </p:txBody>
      </p:sp>
      <p:sp>
        <p:nvSpPr>
          <p:cNvPr id="3" name="Content Placeholder 2">
            <a:extLst>
              <a:ext uri="{FF2B5EF4-FFF2-40B4-BE49-F238E27FC236}">
                <a16:creationId xmlns:a16="http://schemas.microsoft.com/office/drawing/2014/main" id="{890D4F67-4FB6-4B0F-9AD4-340ED5025B8F}"/>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951437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A46E5-F44C-2E44-AE12-3BA1C52CAD63}"/>
              </a:ext>
            </a:extLst>
          </p:cNvPr>
          <p:cNvSpPr>
            <a:spLocks noGrp="1"/>
          </p:cNvSpPr>
          <p:nvPr>
            <p:ph type="title"/>
          </p:nvPr>
        </p:nvSpPr>
        <p:spPr/>
        <p:txBody>
          <a:bodyPr/>
          <a:lstStyle/>
          <a:p>
            <a:r>
              <a:rPr lang="en-US" dirty="0"/>
              <a:t>Next task: Find a tree for your sensor</a:t>
            </a:r>
          </a:p>
        </p:txBody>
      </p:sp>
      <p:sp>
        <p:nvSpPr>
          <p:cNvPr id="3" name="Content Placeholder 2">
            <a:extLst>
              <a:ext uri="{FF2B5EF4-FFF2-40B4-BE49-F238E27FC236}">
                <a16:creationId xmlns:a16="http://schemas.microsoft.com/office/drawing/2014/main" id="{BC7044EA-696E-274D-99FD-89FCD4699014}"/>
              </a:ext>
            </a:extLst>
          </p:cNvPr>
          <p:cNvSpPr>
            <a:spLocks noGrp="1"/>
          </p:cNvSpPr>
          <p:nvPr>
            <p:ph idx="1"/>
          </p:nvPr>
        </p:nvSpPr>
        <p:spPr>
          <a:xfrm>
            <a:off x="856488" y="2169414"/>
            <a:ext cx="6138672" cy="4018026"/>
          </a:xfrm>
        </p:spPr>
        <p:txBody>
          <a:bodyPr/>
          <a:lstStyle/>
          <a:p>
            <a:r>
              <a:rPr lang="en-GB" dirty="0"/>
              <a:t>In breakout rooms (Red, Amber and Green)</a:t>
            </a:r>
          </a:p>
          <a:p>
            <a:r>
              <a:rPr lang="en-GB" dirty="0"/>
              <a:t>Head to the Google map </a:t>
            </a:r>
            <a:r>
              <a:rPr lang="en-GB" dirty="0">
                <a:hlinkClick r:id="rId2"/>
              </a:rPr>
              <a:t>http://bit.ly/3t8Wlmq</a:t>
            </a:r>
            <a:r>
              <a:rPr lang="en-GB" dirty="0"/>
              <a:t> </a:t>
            </a:r>
          </a:p>
          <a:p>
            <a:r>
              <a:rPr lang="en-GB" dirty="0"/>
              <a:t>Find the winning location for your colour</a:t>
            </a:r>
          </a:p>
          <a:p>
            <a:r>
              <a:rPr lang="en-GB" dirty="0"/>
              <a:t>Pick the best tree (as a group)</a:t>
            </a:r>
          </a:p>
          <a:p>
            <a:r>
              <a:rPr lang="en-GB" dirty="0"/>
              <a:t>Tell your facilitator </a:t>
            </a:r>
          </a:p>
          <a:p>
            <a:pPr lvl="1"/>
            <a:r>
              <a:rPr lang="en-GB" dirty="0"/>
              <a:t>Who will circle it and take a screen grab</a:t>
            </a:r>
          </a:p>
          <a:p>
            <a:endParaRPr lang="en-US" dirty="0"/>
          </a:p>
        </p:txBody>
      </p:sp>
      <p:sp>
        <p:nvSpPr>
          <p:cNvPr id="5" name="TextBox 4">
            <a:extLst>
              <a:ext uri="{FF2B5EF4-FFF2-40B4-BE49-F238E27FC236}">
                <a16:creationId xmlns:a16="http://schemas.microsoft.com/office/drawing/2014/main" id="{A5B60F0D-86C3-4525-AE89-EEED43167BB8}"/>
              </a:ext>
            </a:extLst>
          </p:cNvPr>
          <p:cNvSpPr txBox="1"/>
          <p:nvPr/>
        </p:nvSpPr>
        <p:spPr>
          <a:xfrm>
            <a:off x="103632" y="6488668"/>
            <a:ext cx="11889076" cy="369332"/>
          </a:xfrm>
          <a:prstGeom prst="rect">
            <a:avLst/>
          </a:prstGeom>
          <a:noFill/>
        </p:spPr>
        <p:txBody>
          <a:bodyPr wrap="square">
            <a:spAutoFit/>
          </a:bodyPr>
          <a:lstStyle/>
          <a:p>
            <a:r>
              <a:rPr lang="en-GB" dirty="0">
                <a:solidFill>
                  <a:schemeClr val="bg1">
                    <a:lumMod val="50000"/>
                  </a:schemeClr>
                </a:solidFill>
              </a:rPr>
              <a:t>https://www.google.com/maps/d/edit?mid=1xXib_t7bWp4dxO-9yuSxQH-OEsqdQdhv&amp;usp=sharing</a:t>
            </a:r>
          </a:p>
        </p:txBody>
      </p:sp>
      <p:pic>
        <p:nvPicPr>
          <p:cNvPr id="7" name="Picture 6">
            <a:extLst>
              <a:ext uri="{FF2B5EF4-FFF2-40B4-BE49-F238E27FC236}">
                <a16:creationId xmlns:a16="http://schemas.microsoft.com/office/drawing/2014/main" id="{A426F5C8-E10D-4F82-84E6-B2C12B412DFF}"/>
              </a:ext>
            </a:extLst>
          </p:cNvPr>
          <p:cNvPicPr>
            <a:picLocks noChangeAspect="1"/>
          </p:cNvPicPr>
          <p:nvPr/>
        </p:nvPicPr>
        <p:blipFill>
          <a:blip r:embed="rId3"/>
          <a:stretch>
            <a:fillRect/>
          </a:stretch>
        </p:blipFill>
        <p:spPr>
          <a:xfrm>
            <a:off x="7175707" y="2044684"/>
            <a:ext cx="5016293" cy="4018026"/>
          </a:xfrm>
          <a:prstGeom prst="rect">
            <a:avLst/>
          </a:prstGeom>
        </p:spPr>
      </p:pic>
    </p:spTree>
    <p:extLst>
      <p:ext uri="{BB962C8B-B14F-4D97-AF65-F5344CB8AC3E}">
        <p14:creationId xmlns:p14="http://schemas.microsoft.com/office/powerpoint/2010/main" val="2441721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A46E5-F44C-2E44-AE12-3BA1C52CAD63}"/>
              </a:ext>
            </a:extLst>
          </p:cNvPr>
          <p:cNvSpPr>
            <a:spLocks noGrp="1"/>
          </p:cNvSpPr>
          <p:nvPr>
            <p:ph type="title"/>
          </p:nvPr>
        </p:nvSpPr>
        <p:spPr/>
        <p:txBody>
          <a:bodyPr/>
          <a:lstStyle/>
          <a:p>
            <a:r>
              <a:rPr lang="en-US" dirty="0"/>
              <a:t>Follow on work - optional</a:t>
            </a:r>
          </a:p>
        </p:txBody>
      </p:sp>
      <p:sp>
        <p:nvSpPr>
          <p:cNvPr id="3" name="Content Placeholder 2">
            <a:extLst>
              <a:ext uri="{FF2B5EF4-FFF2-40B4-BE49-F238E27FC236}">
                <a16:creationId xmlns:a16="http://schemas.microsoft.com/office/drawing/2014/main" id="{BC7044EA-696E-274D-99FD-89FCD4699014}"/>
              </a:ext>
            </a:extLst>
          </p:cNvPr>
          <p:cNvSpPr>
            <a:spLocks noGrp="1"/>
          </p:cNvSpPr>
          <p:nvPr>
            <p:ph idx="1"/>
          </p:nvPr>
        </p:nvSpPr>
        <p:spPr/>
        <p:txBody>
          <a:bodyPr/>
          <a:lstStyle/>
          <a:p>
            <a:r>
              <a:rPr lang="en-GB" dirty="0"/>
              <a:t>Find out anything you can about trees in your neighbourhood or region.  Measure some trees.  Find out what others measure ABOUT trees.</a:t>
            </a:r>
          </a:p>
          <a:p>
            <a:r>
              <a:rPr lang="en-GB" dirty="0"/>
              <a:t>Select a tree to keep an eye on over the next 20 weeks – make a log of how its size and look changes – photograph it once a week at the same time.  Take the SAME photo of it at 8am, 12 noon, 4pm and 8pm to see how the light it gets changes</a:t>
            </a:r>
          </a:p>
          <a:p>
            <a:pPr marL="0" indent="0">
              <a:buNone/>
            </a:pPr>
            <a:endParaRPr lang="en-GB" dirty="0"/>
          </a:p>
          <a:p>
            <a:endParaRPr lang="en-US" dirty="0"/>
          </a:p>
        </p:txBody>
      </p:sp>
    </p:spTree>
    <p:extLst>
      <p:ext uri="{BB962C8B-B14F-4D97-AF65-F5344CB8AC3E}">
        <p14:creationId xmlns:p14="http://schemas.microsoft.com/office/powerpoint/2010/main" val="2292081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82BE3-4DFF-8042-86EF-0362ABDFC6B3}"/>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902BAAA3-5F44-6142-A0FC-A3CD9C41E16A}"/>
              </a:ext>
            </a:extLst>
          </p:cNvPr>
          <p:cNvSpPr>
            <a:spLocks noGrp="1"/>
          </p:cNvSpPr>
          <p:nvPr>
            <p:ph idx="1"/>
          </p:nvPr>
        </p:nvSpPr>
        <p:spPr/>
        <p:txBody>
          <a:bodyPr>
            <a:normAutofit/>
          </a:bodyPr>
          <a:lstStyle/>
          <a:p>
            <a:r>
              <a:rPr lang="en-US" dirty="0"/>
              <a:t>Science and Trees- US</a:t>
            </a:r>
          </a:p>
          <a:p>
            <a:r>
              <a:rPr lang="en-US" dirty="0"/>
              <a:t>Looking for Trees– YOU</a:t>
            </a:r>
          </a:p>
          <a:p>
            <a:r>
              <a:rPr lang="en-US" dirty="0"/>
              <a:t>Sensing 1.0 - US</a:t>
            </a:r>
          </a:p>
          <a:p>
            <a:endParaRPr lang="en-US" dirty="0"/>
          </a:p>
          <a:p>
            <a:endParaRPr lang="en-US" dirty="0"/>
          </a:p>
          <a:p>
            <a:endParaRPr lang="en-US" dirty="0"/>
          </a:p>
        </p:txBody>
      </p:sp>
    </p:spTree>
    <p:extLst>
      <p:ext uri="{BB962C8B-B14F-4D97-AF65-F5344CB8AC3E}">
        <p14:creationId xmlns:p14="http://schemas.microsoft.com/office/powerpoint/2010/main" val="3175743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82BE3-4DFF-8042-86EF-0362ABDFC6B3}"/>
              </a:ext>
            </a:extLst>
          </p:cNvPr>
          <p:cNvSpPr>
            <a:spLocks noGrp="1"/>
          </p:cNvSpPr>
          <p:nvPr>
            <p:ph type="title"/>
          </p:nvPr>
        </p:nvSpPr>
        <p:spPr/>
        <p:txBody>
          <a:bodyPr/>
          <a:lstStyle/>
          <a:p>
            <a:r>
              <a:rPr lang="en-US" dirty="0"/>
              <a:t>Reminder - The Challenge</a:t>
            </a:r>
          </a:p>
        </p:txBody>
      </p:sp>
      <p:sp>
        <p:nvSpPr>
          <p:cNvPr id="3" name="Content Placeholder 2">
            <a:extLst>
              <a:ext uri="{FF2B5EF4-FFF2-40B4-BE49-F238E27FC236}">
                <a16:creationId xmlns:a16="http://schemas.microsoft.com/office/drawing/2014/main" id="{902BAAA3-5F44-6142-A0FC-A3CD9C41E16A}"/>
              </a:ext>
            </a:extLst>
          </p:cNvPr>
          <p:cNvSpPr>
            <a:spLocks noGrp="1"/>
          </p:cNvSpPr>
          <p:nvPr>
            <p:ph idx="1"/>
          </p:nvPr>
        </p:nvSpPr>
        <p:spPr/>
        <p:txBody>
          <a:bodyPr/>
          <a:lstStyle/>
          <a:p>
            <a:r>
              <a:rPr lang="en-US" dirty="0"/>
              <a:t>To gather data from trees on air quality around Clitheroe and the Local area to see what effect trees might have on air quality and to see how air quality varies</a:t>
            </a:r>
          </a:p>
          <a:p>
            <a:r>
              <a:rPr lang="en-US" dirty="0"/>
              <a:t>To find ways to make the data exciting for children in KS1 and KS2 and also to package that data in interesting ways for the local community</a:t>
            </a:r>
          </a:p>
        </p:txBody>
      </p:sp>
    </p:spTree>
    <p:extLst>
      <p:ext uri="{BB962C8B-B14F-4D97-AF65-F5344CB8AC3E}">
        <p14:creationId xmlns:p14="http://schemas.microsoft.com/office/powerpoint/2010/main" val="2982537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DB6FD-2583-934F-85F6-353BC6F5431B}"/>
              </a:ext>
            </a:extLst>
          </p:cNvPr>
          <p:cNvSpPr>
            <a:spLocks noGrp="1"/>
          </p:cNvSpPr>
          <p:nvPr>
            <p:ph type="title"/>
          </p:nvPr>
        </p:nvSpPr>
        <p:spPr/>
        <p:txBody>
          <a:bodyPr/>
          <a:lstStyle/>
          <a:p>
            <a:r>
              <a:rPr lang="en-US" dirty="0"/>
              <a:t>Add ins?</a:t>
            </a:r>
          </a:p>
        </p:txBody>
      </p:sp>
      <p:sp>
        <p:nvSpPr>
          <p:cNvPr id="3" name="Content Placeholder 2">
            <a:extLst>
              <a:ext uri="{FF2B5EF4-FFF2-40B4-BE49-F238E27FC236}">
                <a16:creationId xmlns:a16="http://schemas.microsoft.com/office/drawing/2014/main" id="{5594CEA5-F589-F149-9A90-BECF713EEBD9}"/>
              </a:ext>
            </a:extLst>
          </p:cNvPr>
          <p:cNvSpPr>
            <a:spLocks noGrp="1"/>
          </p:cNvSpPr>
          <p:nvPr>
            <p:ph idx="1"/>
          </p:nvPr>
        </p:nvSpPr>
        <p:spPr/>
        <p:txBody>
          <a:bodyPr/>
          <a:lstStyle/>
          <a:p>
            <a:r>
              <a:rPr lang="en-US" dirty="0"/>
              <a:t>Anyone thing of a good twitter handle?</a:t>
            </a:r>
          </a:p>
          <a:p>
            <a:r>
              <a:rPr lang="en-US" dirty="0"/>
              <a:t>Anyone got anything to show / talk about?</a:t>
            </a:r>
          </a:p>
        </p:txBody>
      </p:sp>
    </p:spTree>
    <p:extLst>
      <p:ext uri="{BB962C8B-B14F-4D97-AF65-F5344CB8AC3E}">
        <p14:creationId xmlns:p14="http://schemas.microsoft.com/office/powerpoint/2010/main" val="2850713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82BE3-4DFF-8042-86EF-0362ABDFC6B3}"/>
              </a:ext>
            </a:extLst>
          </p:cNvPr>
          <p:cNvSpPr>
            <a:spLocks noGrp="1"/>
          </p:cNvSpPr>
          <p:nvPr>
            <p:ph type="title"/>
          </p:nvPr>
        </p:nvSpPr>
        <p:spPr/>
        <p:txBody>
          <a:bodyPr/>
          <a:lstStyle/>
          <a:p>
            <a:r>
              <a:rPr lang="en-US" dirty="0"/>
              <a:t>Data and Science</a:t>
            </a:r>
          </a:p>
        </p:txBody>
      </p:sp>
      <p:sp>
        <p:nvSpPr>
          <p:cNvPr id="3" name="Content Placeholder 2">
            <a:extLst>
              <a:ext uri="{FF2B5EF4-FFF2-40B4-BE49-F238E27FC236}">
                <a16:creationId xmlns:a16="http://schemas.microsoft.com/office/drawing/2014/main" id="{902BAAA3-5F44-6142-A0FC-A3CD9C41E16A}"/>
              </a:ext>
            </a:extLst>
          </p:cNvPr>
          <p:cNvSpPr>
            <a:spLocks noGrp="1"/>
          </p:cNvSpPr>
          <p:nvPr>
            <p:ph idx="1"/>
          </p:nvPr>
        </p:nvSpPr>
        <p:spPr/>
        <p:txBody>
          <a:bodyPr>
            <a:normAutofit/>
          </a:bodyPr>
          <a:lstStyle/>
          <a:p>
            <a:r>
              <a:rPr lang="en-US" dirty="0"/>
              <a:t>To gather </a:t>
            </a:r>
            <a:r>
              <a:rPr lang="en-US" b="1" dirty="0"/>
              <a:t>data</a:t>
            </a:r>
            <a:r>
              <a:rPr lang="en-US" dirty="0"/>
              <a:t> from trees on air quality around Clitheroe and the Local area to see </a:t>
            </a:r>
            <a:r>
              <a:rPr lang="en-US" b="1" dirty="0"/>
              <a:t>what effect </a:t>
            </a:r>
            <a:r>
              <a:rPr lang="en-US" dirty="0"/>
              <a:t>trees might have on air quality and to see how air quality varies</a:t>
            </a:r>
          </a:p>
          <a:p>
            <a:r>
              <a:rPr lang="en-US" dirty="0"/>
              <a:t>Data = ‘</a:t>
            </a:r>
            <a:r>
              <a:rPr lang="en-GB" dirty="0"/>
              <a:t>facts and statistics </a:t>
            </a:r>
            <a:r>
              <a:rPr lang="en-GB" b="1" dirty="0"/>
              <a:t>collected</a:t>
            </a:r>
            <a:r>
              <a:rPr lang="en-GB" dirty="0"/>
              <a:t> together for reference or analysis’</a:t>
            </a:r>
          </a:p>
          <a:p>
            <a:r>
              <a:rPr lang="en-GB" dirty="0"/>
              <a:t>Science = ‘the systematic </a:t>
            </a:r>
            <a:r>
              <a:rPr lang="en-GB" b="1" dirty="0"/>
              <a:t>study</a:t>
            </a:r>
            <a:r>
              <a:rPr lang="en-GB" dirty="0"/>
              <a:t> of the structure and behaviour of the physical and natural world through observation and experiment’</a:t>
            </a:r>
            <a:endParaRPr lang="en-US" dirty="0"/>
          </a:p>
        </p:txBody>
      </p:sp>
    </p:spTree>
    <p:extLst>
      <p:ext uri="{BB962C8B-B14F-4D97-AF65-F5344CB8AC3E}">
        <p14:creationId xmlns:p14="http://schemas.microsoft.com/office/powerpoint/2010/main" val="3214625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Rectangle 74">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B8A581B-811F-F240-9B71-59D99C8FEC22}"/>
              </a:ext>
            </a:extLst>
          </p:cNvPr>
          <p:cNvSpPr>
            <a:spLocks noGrp="1"/>
          </p:cNvSpPr>
          <p:nvPr>
            <p:ph type="title"/>
          </p:nvPr>
        </p:nvSpPr>
        <p:spPr>
          <a:xfrm>
            <a:off x="1115568" y="548640"/>
            <a:ext cx="10168128" cy="1179576"/>
          </a:xfrm>
        </p:spPr>
        <p:txBody>
          <a:bodyPr>
            <a:normAutofit/>
          </a:bodyPr>
          <a:lstStyle/>
          <a:p>
            <a:r>
              <a:rPr lang="en-US" dirty="0"/>
              <a:t>What Trees Do</a:t>
            </a:r>
          </a:p>
        </p:txBody>
      </p:sp>
      <p:sp>
        <p:nvSpPr>
          <p:cNvPr id="77" name="Rectangle 76">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Photosynthesis And Respiration In Plants">
            <a:extLst>
              <a:ext uri="{FF2B5EF4-FFF2-40B4-BE49-F238E27FC236}">
                <a16:creationId xmlns:a16="http://schemas.microsoft.com/office/drawing/2014/main" id="{BD8798EB-FD6C-AA4A-8A0F-983FC3E652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984" r="2" b="14060"/>
          <a:stretch/>
        </p:blipFill>
        <p:spPr bwMode="auto">
          <a:xfrm>
            <a:off x="908304" y="2478024"/>
            <a:ext cx="6009855" cy="369417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2256DD4-A779-BE4F-B420-7E28237D0348}"/>
              </a:ext>
            </a:extLst>
          </p:cNvPr>
          <p:cNvSpPr>
            <a:spLocks noGrp="1"/>
          </p:cNvSpPr>
          <p:nvPr>
            <p:ph idx="1"/>
          </p:nvPr>
        </p:nvSpPr>
        <p:spPr>
          <a:xfrm>
            <a:off x="7411453" y="2478024"/>
            <a:ext cx="3872243" cy="3694176"/>
          </a:xfrm>
        </p:spPr>
        <p:txBody>
          <a:bodyPr anchor="ctr">
            <a:normAutofit/>
          </a:bodyPr>
          <a:lstStyle/>
          <a:p>
            <a:pPr marL="0" indent="0">
              <a:lnSpc>
                <a:spcPct val="100000"/>
              </a:lnSpc>
              <a:buNone/>
            </a:pPr>
            <a:r>
              <a:rPr lang="en-US" sz="1800" dirty="0"/>
              <a:t>Respire - Plants combine glucose and oxygen to create CO2 and water. Humidity and light affect leaf respiration. </a:t>
            </a:r>
            <a:r>
              <a:rPr lang="en-US" altLang="en-US" sz="1800" dirty="0">
                <a:latin typeface="Arial" panose="020B0604020202020204" pitchFamily="34" charset="0"/>
              </a:rPr>
              <a:t>Plants respire all the time, whether it is dark or light. </a:t>
            </a:r>
          </a:p>
          <a:p>
            <a:pPr marL="0" indent="0">
              <a:lnSpc>
                <a:spcPct val="100000"/>
              </a:lnSpc>
              <a:buNone/>
            </a:pPr>
            <a:r>
              <a:rPr lang="en-US" sz="1800" dirty="0" err="1"/>
              <a:t>Photosynthesise</a:t>
            </a:r>
            <a:r>
              <a:rPr lang="en-US" sz="1800" dirty="0"/>
              <a:t> - </a:t>
            </a:r>
            <a:r>
              <a:rPr lang="en-US" altLang="en-US" sz="1800" dirty="0">
                <a:latin typeface="Arial" panose="020B0604020202020204" pitchFamily="34" charset="0"/>
              </a:rPr>
              <a:t>Plants PHOTOSYNTHESISE only when they are in the light.  They take in water and CO2 to make glucose and oxygen</a:t>
            </a:r>
          </a:p>
        </p:txBody>
      </p:sp>
    </p:spTree>
    <p:extLst>
      <p:ext uri="{BB962C8B-B14F-4D97-AF65-F5344CB8AC3E}">
        <p14:creationId xmlns:p14="http://schemas.microsoft.com/office/powerpoint/2010/main" val="1229364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F628AA-5E8E-0E49-B479-00BDB06CA0F9}"/>
              </a:ext>
            </a:extLst>
          </p:cNvPr>
          <p:cNvSpPr>
            <a:spLocks noGrp="1"/>
          </p:cNvSpPr>
          <p:nvPr>
            <p:ph type="title"/>
          </p:nvPr>
        </p:nvSpPr>
        <p:spPr>
          <a:xfrm>
            <a:off x="7255564" y="834888"/>
            <a:ext cx="4314645" cy="1268958"/>
          </a:xfrm>
        </p:spPr>
        <p:txBody>
          <a:bodyPr anchor="b">
            <a:normAutofit/>
          </a:bodyPr>
          <a:lstStyle/>
          <a:p>
            <a:r>
              <a:rPr lang="en-US" sz="3000" dirty="0"/>
              <a:t>Trees making ’food molecules’  (glucose)</a:t>
            </a:r>
          </a:p>
        </p:txBody>
      </p:sp>
      <p:pic>
        <p:nvPicPr>
          <p:cNvPr id="5" name="Picture 4">
            <a:extLst>
              <a:ext uri="{FF2B5EF4-FFF2-40B4-BE49-F238E27FC236}">
                <a16:creationId xmlns:a16="http://schemas.microsoft.com/office/drawing/2014/main" id="{03EA9216-4D1D-4D0C-8651-82CB61F68728}"/>
              </a:ext>
            </a:extLst>
          </p:cNvPr>
          <p:cNvPicPr>
            <a:picLocks noChangeAspect="1"/>
          </p:cNvPicPr>
          <p:nvPr/>
        </p:nvPicPr>
        <p:blipFill rotWithShape="1">
          <a:blip r:embed="rId2"/>
          <a:srcRect l="25842" r="8775" b="-1"/>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11" name="Rectangle 10">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572" y="2240371"/>
            <a:ext cx="420624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6150E01-4554-BC4B-B3B6-B64AE1AAF8D5}"/>
              </a:ext>
            </a:extLst>
          </p:cNvPr>
          <p:cNvSpPr>
            <a:spLocks noGrp="1"/>
          </p:cNvSpPr>
          <p:nvPr>
            <p:ph idx="1"/>
          </p:nvPr>
        </p:nvSpPr>
        <p:spPr>
          <a:xfrm>
            <a:off x="7255563" y="2557587"/>
            <a:ext cx="4314645" cy="3717317"/>
          </a:xfrm>
        </p:spPr>
        <p:txBody>
          <a:bodyPr anchor="t">
            <a:normAutofit/>
          </a:bodyPr>
          <a:lstStyle/>
          <a:p>
            <a:r>
              <a:rPr lang="en-GB" sz="1600"/>
              <a:t>The mass of a tree is primarily carbon. The carbon comes from carbon dioxide used during photosynthesis. During photosynthesis, plants convert the sun’s energy into chemical energy which is captured within the bonds of carbon molecules built from atmospheric carbon dioxide and water. </a:t>
            </a:r>
          </a:p>
          <a:p>
            <a:r>
              <a:rPr lang="en-GB" sz="1600"/>
              <a:t>Yes, the carbon from carbon dioxide in the air we breathe out ends up in “food” molecules (called glucose) each of which contains 6 carbon atoms (and 12 hydrogen atoms and 6 oxygen atoms).</a:t>
            </a:r>
            <a:endParaRPr lang="en-US" sz="1600"/>
          </a:p>
        </p:txBody>
      </p:sp>
    </p:spTree>
    <p:extLst>
      <p:ext uri="{BB962C8B-B14F-4D97-AF65-F5344CB8AC3E}">
        <p14:creationId xmlns:p14="http://schemas.microsoft.com/office/powerpoint/2010/main" val="2084153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CD157-9B33-7046-8BEC-43B2EA6C135E}"/>
              </a:ext>
            </a:extLst>
          </p:cNvPr>
          <p:cNvSpPr>
            <a:spLocks noGrp="1"/>
          </p:cNvSpPr>
          <p:nvPr>
            <p:ph type="title"/>
          </p:nvPr>
        </p:nvSpPr>
        <p:spPr/>
        <p:txBody>
          <a:bodyPr/>
          <a:lstStyle/>
          <a:p>
            <a:r>
              <a:rPr lang="en-US" dirty="0"/>
              <a:t>Growing tall.. </a:t>
            </a:r>
          </a:p>
        </p:txBody>
      </p:sp>
      <p:sp>
        <p:nvSpPr>
          <p:cNvPr id="3" name="Content Placeholder 2">
            <a:extLst>
              <a:ext uri="{FF2B5EF4-FFF2-40B4-BE49-F238E27FC236}">
                <a16:creationId xmlns:a16="http://schemas.microsoft.com/office/drawing/2014/main" id="{C1B15036-FFF9-8C41-91FC-E84DC25C9A9C}"/>
              </a:ext>
            </a:extLst>
          </p:cNvPr>
          <p:cNvSpPr>
            <a:spLocks noGrp="1"/>
          </p:cNvSpPr>
          <p:nvPr>
            <p:ph idx="1"/>
          </p:nvPr>
        </p:nvSpPr>
        <p:spPr/>
        <p:txBody>
          <a:bodyPr>
            <a:normAutofit fontScale="92500"/>
          </a:bodyPr>
          <a:lstStyle/>
          <a:p>
            <a:r>
              <a:rPr lang="en-GB" dirty="0"/>
              <a:t>However, there is a negative side as well. Plants use the energy in </a:t>
            </a:r>
            <a:r>
              <a:rPr lang="en-GB" b="1" dirty="0"/>
              <a:t>some </a:t>
            </a:r>
            <a:r>
              <a:rPr lang="en-GB" dirty="0"/>
              <a:t>of the carbon molecules they make for the activities to keep themselves alive and to reproduce. This process is called cellular respiration, which all living things do. </a:t>
            </a:r>
          </a:p>
          <a:p>
            <a:r>
              <a:rPr lang="en-GB" dirty="0"/>
              <a:t>But there are still carbon molecules (glucose) left over. These left-over glucose molecules are used to form the complex structures of plants, such as leaves, stems, branches and roots as well as fruits, seeds, nuts or vegetables. Each year trees use the left-over carbon molecules to add to themselves, making themselves bigger in mass (size).</a:t>
            </a:r>
          </a:p>
          <a:p>
            <a:endParaRPr lang="en-US" dirty="0"/>
          </a:p>
        </p:txBody>
      </p:sp>
    </p:spTree>
    <p:extLst>
      <p:ext uri="{BB962C8B-B14F-4D97-AF65-F5344CB8AC3E}">
        <p14:creationId xmlns:p14="http://schemas.microsoft.com/office/powerpoint/2010/main" val="2470231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82BE3-4DFF-8042-86EF-0362ABDFC6B3}"/>
              </a:ext>
            </a:extLst>
          </p:cNvPr>
          <p:cNvSpPr>
            <a:spLocks noGrp="1"/>
          </p:cNvSpPr>
          <p:nvPr>
            <p:ph type="title"/>
          </p:nvPr>
        </p:nvSpPr>
        <p:spPr/>
        <p:txBody>
          <a:bodyPr/>
          <a:lstStyle/>
          <a:p>
            <a:r>
              <a:rPr lang="en-US" dirty="0"/>
              <a:t>Diameter at Breast Height</a:t>
            </a:r>
          </a:p>
        </p:txBody>
      </p:sp>
      <p:sp>
        <p:nvSpPr>
          <p:cNvPr id="3" name="Content Placeholder 2">
            <a:extLst>
              <a:ext uri="{FF2B5EF4-FFF2-40B4-BE49-F238E27FC236}">
                <a16:creationId xmlns:a16="http://schemas.microsoft.com/office/drawing/2014/main" id="{902BAAA3-5F44-6142-A0FC-A3CD9C41E16A}"/>
              </a:ext>
            </a:extLst>
          </p:cNvPr>
          <p:cNvSpPr>
            <a:spLocks noGrp="1"/>
          </p:cNvSpPr>
          <p:nvPr>
            <p:ph idx="1"/>
          </p:nvPr>
        </p:nvSpPr>
        <p:spPr/>
        <p:txBody>
          <a:bodyPr>
            <a:normAutofit/>
          </a:bodyPr>
          <a:lstStyle/>
          <a:p>
            <a:r>
              <a:rPr lang="en-GB" dirty="0"/>
              <a:t>Diameter at breast height, or DBH, is the standard for measuring trees. </a:t>
            </a:r>
            <a:r>
              <a:rPr lang="en-GB" b="1" dirty="0"/>
              <a:t>DBH refers to the tree diameter measured at 4.5 feet above the ground.</a:t>
            </a:r>
            <a:endParaRPr lang="en-GB" dirty="0"/>
          </a:p>
          <a:p>
            <a:r>
              <a:rPr lang="en-GB" dirty="0"/>
              <a:t>DBH can be measured quickly with a specially calibrated diameter tape, often referred to as a d-tape, that displays the diameter measurement when wrapped around the circumference of a tree. If you don't have access to a d-tape, you can find the diameter of the tree using a string, a measuring tape, a thumb tack, and a calculator.</a:t>
            </a:r>
          </a:p>
          <a:p>
            <a:pPr marL="0" indent="0">
              <a:buNone/>
            </a:pPr>
            <a:endParaRPr lang="en-US" dirty="0"/>
          </a:p>
        </p:txBody>
      </p:sp>
    </p:spTree>
    <p:extLst>
      <p:ext uri="{BB962C8B-B14F-4D97-AF65-F5344CB8AC3E}">
        <p14:creationId xmlns:p14="http://schemas.microsoft.com/office/powerpoint/2010/main" val="16201068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0235ccb9-3f5c-40e0-bc8c-2d3c4d4ef86e"/>
</p:tagLst>
</file>

<file path=ppt/theme/theme1.xml><?xml version="1.0" encoding="utf-8"?>
<a:theme xmlns:a="http://schemas.openxmlformats.org/drawingml/2006/main" name="AccentBoxVTI">
  <a:themeElements>
    <a:clrScheme name="AnalogousFromLightSeedRightStep">
      <a:dk1>
        <a:srgbClr val="000000"/>
      </a:dk1>
      <a:lt1>
        <a:srgbClr val="FFFFFF"/>
      </a:lt1>
      <a:dk2>
        <a:srgbClr val="2F3920"/>
      </a:dk2>
      <a:lt2>
        <a:srgbClr val="E2E6E8"/>
      </a:lt2>
      <a:accent1>
        <a:srgbClr val="BC9B84"/>
      </a:accent1>
      <a:accent2>
        <a:srgbClr val="ABA175"/>
      </a:accent2>
      <a:accent3>
        <a:srgbClr val="9CA57D"/>
      </a:accent3>
      <a:accent4>
        <a:srgbClr val="88AC75"/>
      </a:accent4>
      <a:accent5>
        <a:srgbClr val="81AC84"/>
      </a:accent5>
      <a:accent6>
        <a:srgbClr val="77AE92"/>
      </a:accent6>
      <a:hlink>
        <a:srgbClr val="5986A5"/>
      </a:hlink>
      <a:folHlink>
        <a:srgbClr val="7F7F7F"/>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89</TotalTime>
  <Words>885</Words>
  <Application>Microsoft Office PowerPoint</Application>
  <PresentationFormat>Widescreen</PresentationFormat>
  <Paragraphs>62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Neue Haas Grotesk Text Pro</vt:lpstr>
      <vt:lpstr>AccentBoxVTI</vt:lpstr>
      <vt:lpstr>Enrichment – Internet of Trees</vt:lpstr>
      <vt:lpstr>Today</vt:lpstr>
      <vt:lpstr>Reminder - The Challenge</vt:lpstr>
      <vt:lpstr>Add ins?</vt:lpstr>
      <vt:lpstr>Data and Science</vt:lpstr>
      <vt:lpstr>What Trees Do</vt:lpstr>
      <vt:lpstr>Trees making ’food molecules’  (glucose)</vt:lpstr>
      <vt:lpstr>Growing tall.. </vt:lpstr>
      <vt:lpstr>Diameter at Breast Height</vt:lpstr>
      <vt:lpstr>What else can we measure?</vt:lpstr>
      <vt:lpstr>Breathe in – breathe out (not quite)</vt:lpstr>
      <vt:lpstr>Activity: Where to put the sensors?</vt:lpstr>
      <vt:lpstr>And the winner is??</vt:lpstr>
      <vt:lpstr>Next task: Find a tree for your sensor</vt:lpstr>
      <vt:lpstr>Follow on work - optional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Enrichment – Internet of Trees</dc:title>
  <dc:creator>Janet C Read &lt;School of Psychology &amp; Computer Science&gt;</dc:creator>
  <cp:lastModifiedBy>Daniel Bowen Fitton &lt;School of Psychology &amp; Computer Science&gt;</cp:lastModifiedBy>
  <cp:revision>4</cp:revision>
  <dcterms:created xsi:type="dcterms:W3CDTF">2021-01-26T09:58:05Z</dcterms:created>
  <dcterms:modified xsi:type="dcterms:W3CDTF">2021-01-27T14:33:24Z</dcterms:modified>
</cp:coreProperties>
</file>